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97" r:id="rId9"/>
    <p:sldId id="263" r:id="rId10"/>
    <p:sldId id="264" r:id="rId11"/>
    <p:sldId id="265" r:id="rId12"/>
    <p:sldId id="266" r:id="rId13"/>
    <p:sldId id="267" r:id="rId14"/>
    <p:sldId id="268" r:id="rId15"/>
    <p:sldId id="274" r:id="rId16"/>
    <p:sldId id="296" r:id="rId17"/>
    <p:sldId id="275" r:id="rId18"/>
    <p:sldId id="269" r:id="rId19"/>
    <p:sldId id="270" r:id="rId20"/>
    <p:sldId id="276" r:id="rId21"/>
    <p:sldId id="295" r:id="rId22"/>
    <p:sldId id="277" r:id="rId23"/>
    <p:sldId id="278" r:id="rId24"/>
    <p:sldId id="271" r:id="rId25"/>
    <p:sldId id="272" r:id="rId26"/>
    <p:sldId id="273" r:id="rId27"/>
    <p:sldId id="279" r:id="rId28"/>
    <p:sldId id="280" r:id="rId29"/>
    <p:sldId id="281" r:id="rId30"/>
    <p:sldId id="282" r:id="rId31"/>
    <p:sldId id="283" r:id="rId32"/>
    <p:sldId id="284" r:id="rId33"/>
    <p:sldId id="298" r:id="rId34"/>
    <p:sldId id="285" r:id="rId35"/>
    <p:sldId id="286" r:id="rId36"/>
    <p:sldId id="287" r:id="rId37"/>
    <p:sldId id="288" r:id="rId38"/>
    <p:sldId id="289" r:id="rId39"/>
    <p:sldId id="290" r:id="rId40"/>
    <p:sldId id="291" r:id="rId41"/>
    <p:sldId id="292" r:id="rId42"/>
    <p:sldId id="293" r:id="rId43"/>
    <p:sldId id="294" r:id="rId44"/>
    <p:sldId id="299" r:id="rId45"/>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0" d="100"/>
          <a:sy n="70" d="100"/>
        </p:scale>
        <p:origin x="71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tr-TR" smtClean="0"/>
              <a:t>Asıl başlık stili için tıklatın</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737B958F-434A-4BF2-A6AA-9D6344FCBC2E}" type="datetimeFigureOut">
              <a:rPr lang="tr-TR" smtClean="0"/>
              <a:t>19.6.2017</a:t>
            </a:fld>
            <a:endParaRPr lang="tr-TR"/>
          </a:p>
        </p:txBody>
      </p:sp>
      <p:sp>
        <p:nvSpPr>
          <p:cNvPr id="5" name="Footer Placeholder 4"/>
          <p:cNvSpPr>
            <a:spLocks noGrp="1"/>
          </p:cNvSpPr>
          <p:nvPr>
            <p:ph type="ftr" sz="quarter" idx="11"/>
          </p:nvPr>
        </p:nvSpPr>
        <p:spPr>
          <a:xfrm>
            <a:off x="1371600" y="4323845"/>
            <a:ext cx="6400800" cy="365125"/>
          </a:xfrm>
        </p:spPr>
        <p:txBody>
          <a:bodyPr/>
          <a:lstStyle/>
          <a:p>
            <a:endParaRPr lang="tr-TR"/>
          </a:p>
        </p:txBody>
      </p:sp>
      <p:sp>
        <p:nvSpPr>
          <p:cNvPr id="6" name="Slide Number Placeholder 5"/>
          <p:cNvSpPr>
            <a:spLocks noGrp="1"/>
          </p:cNvSpPr>
          <p:nvPr>
            <p:ph type="sldNum" sz="quarter" idx="12"/>
          </p:nvPr>
        </p:nvSpPr>
        <p:spPr>
          <a:xfrm>
            <a:off x="8077200" y="1430866"/>
            <a:ext cx="2743200" cy="365125"/>
          </a:xfrm>
        </p:spPr>
        <p:txBody>
          <a:bodyPr/>
          <a:lstStyle/>
          <a:p>
            <a:fld id="{634FC199-52A2-4B08-A1BD-661CBD62F050}" type="slidenum">
              <a:rPr lang="tr-TR" smtClean="0"/>
              <a:t>‹#›</a:t>
            </a:fld>
            <a:endParaRPr lang="tr-TR"/>
          </a:p>
        </p:txBody>
      </p:sp>
    </p:spTree>
    <p:extLst>
      <p:ext uri="{BB962C8B-B14F-4D97-AF65-F5344CB8AC3E}">
        <p14:creationId xmlns:p14="http://schemas.microsoft.com/office/powerpoint/2010/main" val="2341915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Yazılı Panoramik Resim">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737B958F-434A-4BF2-A6AA-9D6344FCBC2E}" type="datetimeFigureOut">
              <a:rPr lang="tr-TR" smtClean="0"/>
              <a:t>19.6.2017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34FC199-52A2-4B08-A1BD-661CBD62F050}" type="slidenum">
              <a:rPr lang="tr-TR" smtClean="0"/>
              <a:t>‹#›</a:t>
            </a:fld>
            <a:endParaRPr lang="tr-TR"/>
          </a:p>
        </p:txBody>
      </p:sp>
    </p:spTree>
    <p:extLst>
      <p:ext uri="{BB962C8B-B14F-4D97-AF65-F5344CB8AC3E}">
        <p14:creationId xmlns:p14="http://schemas.microsoft.com/office/powerpoint/2010/main" val="41453387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Başlık ve Resim Yazısı">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737B958F-434A-4BF2-A6AA-9D6344FCBC2E}" type="datetimeFigureOut">
              <a:rPr lang="tr-TR" smtClean="0"/>
              <a:t>19.6.2017</a:t>
            </a:fld>
            <a:endParaRPr lang="tr-TR"/>
          </a:p>
        </p:txBody>
      </p:sp>
      <p:sp>
        <p:nvSpPr>
          <p:cNvPr id="6" name="Footer Placeholder 5"/>
          <p:cNvSpPr>
            <a:spLocks noGrp="1"/>
          </p:cNvSpPr>
          <p:nvPr>
            <p:ph type="ftr" sz="quarter" idx="11"/>
          </p:nvPr>
        </p:nvSpPr>
        <p:spPr>
          <a:xfrm>
            <a:off x="685800" y="379941"/>
            <a:ext cx="6991492" cy="365125"/>
          </a:xfrm>
        </p:spPr>
        <p:txBody>
          <a:bodyPr/>
          <a:lstStyle/>
          <a:p>
            <a:endParaRPr lang="tr-TR"/>
          </a:p>
        </p:txBody>
      </p:sp>
      <p:sp>
        <p:nvSpPr>
          <p:cNvPr id="7" name="Slide Number Placeholder 6"/>
          <p:cNvSpPr>
            <a:spLocks noGrp="1"/>
          </p:cNvSpPr>
          <p:nvPr>
            <p:ph type="sldNum" sz="quarter" idx="12"/>
          </p:nvPr>
        </p:nvSpPr>
        <p:spPr>
          <a:xfrm>
            <a:off x="10862452" y="381000"/>
            <a:ext cx="643748" cy="365125"/>
          </a:xfrm>
        </p:spPr>
        <p:txBody>
          <a:bodyPr/>
          <a:lstStyle/>
          <a:p>
            <a:fld id="{634FC199-52A2-4B08-A1BD-661CBD62F050}" type="slidenum">
              <a:rPr lang="tr-TR" smtClean="0"/>
              <a:t>‹#›</a:t>
            </a:fld>
            <a:endParaRPr lang="tr-TR"/>
          </a:p>
        </p:txBody>
      </p:sp>
    </p:spTree>
    <p:extLst>
      <p:ext uri="{BB962C8B-B14F-4D97-AF65-F5344CB8AC3E}">
        <p14:creationId xmlns:p14="http://schemas.microsoft.com/office/powerpoint/2010/main" val="5451767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Resim Yazılı Alıntı">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tr-TR" smtClean="0"/>
              <a:t>Asıl başlık stili için tıklatın</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737B958F-434A-4BF2-A6AA-9D6344FCBC2E}" type="datetimeFigureOut">
              <a:rPr lang="tr-TR" smtClean="0"/>
              <a:t>19.6.2017</a:t>
            </a:fld>
            <a:endParaRPr lang="tr-TR"/>
          </a:p>
        </p:txBody>
      </p:sp>
      <p:sp>
        <p:nvSpPr>
          <p:cNvPr id="6" name="Footer Placeholder 5"/>
          <p:cNvSpPr>
            <a:spLocks noGrp="1"/>
          </p:cNvSpPr>
          <p:nvPr>
            <p:ph type="ftr" sz="quarter" idx="11"/>
          </p:nvPr>
        </p:nvSpPr>
        <p:spPr>
          <a:xfrm>
            <a:off x="685800" y="379941"/>
            <a:ext cx="6991492" cy="365125"/>
          </a:xfrm>
        </p:spPr>
        <p:txBody>
          <a:bodyPr/>
          <a:lstStyle/>
          <a:p>
            <a:endParaRPr lang="tr-TR"/>
          </a:p>
        </p:txBody>
      </p:sp>
      <p:sp>
        <p:nvSpPr>
          <p:cNvPr id="7" name="Slide Number Placeholder 6"/>
          <p:cNvSpPr>
            <a:spLocks noGrp="1"/>
          </p:cNvSpPr>
          <p:nvPr>
            <p:ph type="sldNum" sz="quarter" idx="12"/>
          </p:nvPr>
        </p:nvSpPr>
        <p:spPr>
          <a:xfrm>
            <a:off x="10862452" y="381000"/>
            <a:ext cx="643748" cy="365125"/>
          </a:xfrm>
        </p:spPr>
        <p:txBody>
          <a:bodyPr/>
          <a:lstStyle/>
          <a:p>
            <a:fld id="{634FC199-52A2-4B08-A1BD-661CBD62F050}" type="slidenum">
              <a:rPr lang="tr-TR" smtClean="0"/>
              <a:t>‹#›</a:t>
            </a:fld>
            <a:endParaRPr lang="tr-TR"/>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9578772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İsim Kartı">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tr-TR" smtClean="0"/>
              <a:t>Asıl başlık stili için tıklatın</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737B958F-434A-4BF2-A6AA-9D6344FCBC2E}" type="datetimeFigureOut">
              <a:rPr lang="tr-TR" smtClean="0"/>
              <a:t>19.6.2017</a:t>
            </a:fld>
            <a:endParaRPr lang="tr-TR"/>
          </a:p>
        </p:txBody>
      </p:sp>
      <p:sp>
        <p:nvSpPr>
          <p:cNvPr id="6" name="Footer Placeholder 5"/>
          <p:cNvSpPr>
            <a:spLocks noGrp="1"/>
          </p:cNvSpPr>
          <p:nvPr>
            <p:ph type="ftr" sz="quarter" idx="11"/>
          </p:nvPr>
        </p:nvSpPr>
        <p:spPr>
          <a:xfrm>
            <a:off x="685800" y="378883"/>
            <a:ext cx="6991492" cy="365125"/>
          </a:xfrm>
        </p:spPr>
        <p:txBody>
          <a:bodyPr/>
          <a:lstStyle/>
          <a:p>
            <a:endParaRPr lang="tr-TR"/>
          </a:p>
        </p:txBody>
      </p:sp>
      <p:sp>
        <p:nvSpPr>
          <p:cNvPr id="7" name="Slide Number Placeholder 6"/>
          <p:cNvSpPr>
            <a:spLocks noGrp="1"/>
          </p:cNvSpPr>
          <p:nvPr>
            <p:ph type="sldNum" sz="quarter" idx="12"/>
          </p:nvPr>
        </p:nvSpPr>
        <p:spPr>
          <a:xfrm>
            <a:off x="10862452" y="381000"/>
            <a:ext cx="643748" cy="365125"/>
          </a:xfrm>
        </p:spPr>
        <p:txBody>
          <a:bodyPr/>
          <a:lstStyle/>
          <a:p>
            <a:fld id="{634FC199-52A2-4B08-A1BD-661CBD62F050}" type="slidenum">
              <a:rPr lang="tr-TR" smtClean="0"/>
              <a:t>‹#›</a:t>
            </a:fld>
            <a:endParaRPr lang="tr-TR"/>
          </a:p>
        </p:txBody>
      </p:sp>
    </p:spTree>
    <p:extLst>
      <p:ext uri="{BB962C8B-B14F-4D97-AF65-F5344CB8AC3E}">
        <p14:creationId xmlns:p14="http://schemas.microsoft.com/office/powerpoint/2010/main" val="23433024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ütun">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tr-TR" smtClean="0"/>
              <a:t>Asıl başlık stili için tıklatın</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3" name="Date Placeholder 2"/>
          <p:cNvSpPr>
            <a:spLocks noGrp="1"/>
          </p:cNvSpPr>
          <p:nvPr>
            <p:ph type="dt" sz="half" idx="10"/>
          </p:nvPr>
        </p:nvSpPr>
        <p:spPr/>
        <p:txBody>
          <a:bodyPr/>
          <a:lstStyle/>
          <a:p>
            <a:fld id="{737B958F-434A-4BF2-A6AA-9D6344FCBC2E}" type="datetimeFigureOut">
              <a:rPr lang="tr-TR" smtClean="0"/>
              <a:t>19.6.2017</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634FC199-52A2-4B08-A1BD-661CBD62F050}" type="slidenum">
              <a:rPr lang="tr-TR" smtClean="0"/>
              <a:t>‹#›</a:t>
            </a:fld>
            <a:endParaRPr lang="tr-TR"/>
          </a:p>
        </p:txBody>
      </p:sp>
    </p:spTree>
    <p:extLst>
      <p:ext uri="{BB962C8B-B14F-4D97-AF65-F5344CB8AC3E}">
        <p14:creationId xmlns:p14="http://schemas.microsoft.com/office/powerpoint/2010/main" val="21186695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Resim Sütunu">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tr-TR" smtClean="0"/>
              <a:t>Asıl başlık stili için tıklatın</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3" name="Date Placeholder 2"/>
          <p:cNvSpPr>
            <a:spLocks noGrp="1"/>
          </p:cNvSpPr>
          <p:nvPr>
            <p:ph type="dt" sz="half" idx="10"/>
          </p:nvPr>
        </p:nvSpPr>
        <p:spPr/>
        <p:txBody>
          <a:bodyPr/>
          <a:lstStyle/>
          <a:p>
            <a:fld id="{737B958F-434A-4BF2-A6AA-9D6344FCBC2E}" type="datetimeFigureOut">
              <a:rPr lang="tr-TR" smtClean="0"/>
              <a:t>19.6.2017</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634FC199-52A2-4B08-A1BD-661CBD62F050}" type="slidenum">
              <a:rPr lang="tr-TR" smtClean="0"/>
              <a:t>‹#›</a:t>
            </a:fld>
            <a:endParaRPr lang="tr-TR"/>
          </a:p>
        </p:txBody>
      </p:sp>
    </p:spTree>
    <p:extLst>
      <p:ext uri="{BB962C8B-B14F-4D97-AF65-F5344CB8AC3E}">
        <p14:creationId xmlns:p14="http://schemas.microsoft.com/office/powerpoint/2010/main" val="27366849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737B958F-434A-4BF2-A6AA-9D6344FCBC2E}" type="datetimeFigureOut">
              <a:rPr lang="tr-TR" smtClean="0"/>
              <a:t>19.6.2017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34FC199-52A2-4B08-A1BD-661CBD62F050}" type="slidenum">
              <a:rPr lang="tr-TR" smtClean="0"/>
              <a:t>‹#›</a:t>
            </a:fld>
            <a:endParaRPr lang="tr-TR"/>
          </a:p>
        </p:txBody>
      </p:sp>
    </p:spTree>
    <p:extLst>
      <p:ext uri="{BB962C8B-B14F-4D97-AF65-F5344CB8AC3E}">
        <p14:creationId xmlns:p14="http://schemas.microsoft.com/office/powerpoint/2010/main" val="16975021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737B958F-434A-4BF2-A6AA-9D6344FCBC2E}" type="datetimeFigureOut">
              <a:rPr lang="tr-TR" smtClean="0"/>
              <a:t>19.6.2017</a:t>
            </a:fld>
            <a:endParaRPr lang="tr-TR"/>
          </a:p>
        </p:txBody>
      </p:sp>
      <p:sp>
        <p:nvSpPr>
          <p:cNvPr id="5" name="Footer Placeholder 4"/>
          <p:cNvSpPr>
            <a:spLocks noGrp="1"/>
          </p:cNvSpPr>
          <p:nvPr>
            <p:ph type="ftr" sz="quarter" idx="11"/>
          </p:nvPr>
        </p:nvSpPr>
        <p:spPr>
          <a:xfrm>
            <a:off x="685800" y="381000"/>
            <a:ext cx="6991492" cy="365125"/>
          </a:xfrm>
        </p:spPr>
        <p:txBody>
          <a:bodyPr/>
          <a:lstStyle/>
          <a:p>
            <a:endParaRPr lang="tr-TR"/>
          </a:p>
        </p:txBody>
      </p:sp>
      <p:sp>
        <p:nvSpPr>
          <p:cNvPr id="6" name="Slide Number Placeholder 5"/>
          <p:cNvSpPr>
            <a:spLocks noGrp="1"/>
          </p:cNvSpPr>
          <p:nvPr>
            <p:ph type="sldNum" sz="quarter" idx="12"/>
          </p:nvPr>
        </p:nvSpPr>
        <p:spPr>
          <a:xfrm>
            <a:off x="10862452" y="381000"/>
            <a:ext cx="643748" cy="365125"/>
          </a:xfrm>
        </p:spPr>
        <p:txBody>
          <a:bodyPr/>
          <a:lstStyle/>
          <a:p>
            <a:fld id="{634FC199-52A2-4B08-A1BD-661CBD62F050}" type="slidenum">
              <a:rPr lang="tr-TR" smtClean="0"/>
              <a:t>‹#›</a:t>
            </a:fld>
            <a:endParaRPr lang="tr-TR"/>
          </a:p>
        </p:txBody>
      </p:sp>
    </p:spTree>
    <p:extLst>
      <p:ext uri="{BB962C8B-B14F-4D97-AF65-F5344CB8AC3E}">
        <p14:creationId xmlns:p14="http://schemas.microsoft.com/office/powerpoint/2010/main" val="13242818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737B958F-434A-4BF2-A6AA-9D6344FCBC2E}" type="datetimeFigureOut">
              <a:rPr lang="tr-TR" smtClean="0"/>
              <a:t>19.6.2017</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634FC199-52A2-4B08-A1BD-661CBD62F050}" type="slidenum">
              <a:rPr lang="tr-TR" smtClean="0"/>
              <a:t>‹#›</a:t>
            </a:fld>
            <a:endParaRPr lang="tr-TR"/>
          </a:p>
        </p:txBody>
      </p:sp>
    </p:spTree>
    <p:extLst>
      <p:ext uri="{BB962C8B-B14F-4D97-AF65-F5344CB8AC3E}">
        <p14:creationId xmlns:p14="http://schemas.microsoft.com/office/powerpoint/2010/main" val="26013434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tr-TR" smtClean="0"/>
              <a:t>Asıl başlık stili için tıklatın</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737B958F-434A-4BF2-A6AA-9D6344FCBC2E}" type="datetimeFigureOut">
              <a:rPr lang="tr-TR" smtClean="0"/>
              <a:t>19.6.2017</a:t>
            </a:fld>
            <a:endParaRPr lang="tr-TR"/>
          </a:p>
        </p:txBody>
      </p:sp>
      <p:sp>
        <p:nvSpPr>
          <p:cNvPr id="5" name="Footer Placeholder 4"/>
          <p:cNvSpPr>
            <a:spLocks noGrp="1"/>
          </p:cNvSpPr>
          <p:nvPr>
            <p:ph type="ftr" sz="quarter" idx="11"/>
          </p:nvPr>
        </p:nvSpPr>
        <p:spPr>
          <a:xfrm>
            <a:off x="685800" y="381001"/>
            <a:ext cx="6991492" cy="364065"/>
          </a:xfrm>
        </p:spPr>
        <p:txBody>
          <a:bodyPr/>
          <a:lstStyle/>
          <a:p>
            <a:endParaRPr lang="tr-TR"/>
          </a:p>
        </p:txBody>
      </p:sp>
      <p:sp>
        <p:nvSpPr>
          <p:cNvPr id="6" name="Slide Number Placeholder 5"/>
          <p:cNvSpPr>
            <a:spLocks noGrp="1"/>
          </p:cNvSpPr>
          <p:nvPr>
            <p:ph type="sldNum" sz="quarter" idx="12"/>
          </p:nvPr>
        </p:nvSpPr>
        <p:spPr>
          <a:xfrm>
            <a:off x="10862452" y="381000"/>
            <a:ext cx="643748" cy="365125"/>
          </a:xfrm>
        </p:spPr>
        <p:txBody>
          <a:bodyPr/>
          <a:lstStyle/>
          <a:p>
            <a:fld id="{634FC199-52A2-4B08-A1BD-661CBD62F050}" type="slidenum">
              <a:rPr lang="tr-TR" smtClean="0"/>
              <a:t>‹#›</a:t>
            </a:fld>
            <a:endParaRPr lang="tr-TR"/>
          </a:p>
        </p:txBody>
      </p:sp>
    </p:spTree>
    <p:extLst>
      <p:ext uri="{BB962C8B-B14F-4D97-AF65-F5344CB8AC3E}">
        <p14:creationId xmlns:p14="http://schemas.microsoft.com/office/powerpoint/2010/main" val="6010724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737B958F-434A-4BF2-A6AA-9D6344FCBC2E}" type="datetimeFigureOut">
              <a:rPr lang="tr-TR" smtClean="0"/>
              <a:t>19.6.2017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34FC199-52A2-4B08-A1BD-661CBD62F050}" type="slidenum">
              <a:rPr lang="tr-TR" smtClean="0"/>
              <a:t>‹#›</a:t>
            </a:fld>
            <a:endParaRPr lang="tr-TR"/>
          </a:p>
        </p:txBody>
      </p:sp>
    </p:spTree>
    <p:extLst>
      <p:ext uri="{BB962C8B-B14F-4D97-AF65-F5344CB8AC3E}">
        <p14:creationId xmlns:p14="http://schemas.microsoft.com/office/powerpoint/2010/main" val="1910800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85800" y="3132666"/>
            <a:ext cx="5311775" cy="3086019"/>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6172200" y="3132666"/>
            <a:ext cx="5334000" cy="3086019"/>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737B958F-434A-4BF2-A6AA-9D6344FCBC2E}" type="datetimeFigureOut">
              <a:rPr lang="tr-TR" smtClean="0"/>
              <a:t>19.6.2017</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634FC199-52A2-4B08-A1BD-661CBD62F050}" type="slidenum">
              <a:rPr lang="tr-TR" smtClean="0"/>
              <a:t>‹#›</a:t>
            </a:fld>
            <a:endParaRPr lang="tr-TR"/>
          </a:p>
        </p:txBody>
      </p:sp>
    </p:spTree>
    <p:extLst>
      <p:ext uri="{BB962C8B-B14F-4D97-AF65-F5344CB8AC3E}">
        <p14:creationId xmlns:p14="http://schemas.microsoft.com/office/powerpoint/2010/main" val="16431623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737B958F-434A-4BF2-A6AA-9D6344FCBC2E}" type="datetimeFigureOut">
              <a:rPr lang="tr-TR" smtClean="0"/>
              <a:t>19.6.2017</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634FC199-52A2-4B08-A1BD-661CBD62F050}" type="slidenum">
              <a:rPr lang="tr-TR" smtClean="0"/>
              <a:t>‹#›</a:t>
            </a:fld>
            <a:endParaRPr lang="tr-TR"/>
          </a:p>
        </p:txBody>
      </p:sp>
    </p:spTree>
    <p:extLst>
      <p:ext uri="{BB962C8B-B14F-4D97-AF65-F5344CB8AC3E}">
        <p14:creationId xmlns:p14="http://schemas.microsoft.com/office/powerpoint/2010/main" val="35754080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7B958F-434A-4BF2-A6AA-9D6344FCBC2E}" type="datetimeFigureOut">
              <a:rPr lang="tr-TR" smtClean="0"/>
              <a:t>19.6.2017</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634FC199-52A2-4B08-A1BD-661CBD62F050}" type="slidenum">
              <a:rPr lang="tr-TR" smtClean="0"/>
              <a:t>‹#›</a:t>
            </a:fld>
            <a:endParaRPr lang="tr-TR"/>
          </a:p>
        </p:txBody>
      </p:sp>
    </p:spTree>
    <p:extLst>
      <p:ext uri="{BB962C8B-B14F-4D97-AF65-F5344CB8AC3E}">
        <p14:creationId xmlns:p14="http://schemas.microsoft.com/office/powerpoint/2010/main" val="39810540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tr-TR" smtClean="0"/>
              <a:t>Asıl başlık stili için tıklatın</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737B958F-434A-4BF2-A6AA-9D6344FCBC2E}" type="datetimeFigureOut">
              <a:rPr lang="tr-TR" smtClean="0"/>
              <a:t>19.6.2017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34FC199-52A2-4B08-A1BD-661CBD62F050}" type="slidenum">
              <a:rPr lang="tr-TR" smtClean="0"/>
              <a:t>‹#›</a:t>
            </a:fld>
            <a:endParaRPr lang="tr-TR"/>
          </a:p>
        </p:txBody>
      </p:sp>
    </p:spTree>
    <p:extLst>
      <p:ext uri="{BB962C8B-B14F-4D97-AF65-F5344CB8AC3E}">
        <p14:creationId xmlns:p14="http://schemas.microsoft.com/office/powerpoint/2010/main" val="3964126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737B958F-434A-4BF2-A6AA-9D6344FCBC2E}" type="datetimeFigureOut">
              <a:rPr lang="tr-TR" smtClean="0"/>
              <a:t>19.6.2017</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634FC199-52A2-4B08-A1BD-661CBD62F050}" type="slidenum">
              <a:rPr lang="tr-TR" smtClean="0"/>
              <a:t>‹#›</a:t>
            </a:fld>
            <a:endParaRPr lang="tr-TR"/>
          </a:p>
        </p:txBody>
      </p:sp>
    </p:spTree>
    <p:extLst>
      <p:ext uri="{BB962C8B-B14F-4D97-AF65-F5344CB8AC3E}">
        <p14:creationId xmlns:p14="http://schemas.microsoft.com/office/powerpoint/2010/main" val="3644550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737B958F-434A-4BF2-A6AA-9D6344FCBC2E}" type="datetimeFigureOut">
              <a:rPr lang="tr-TR" smtClean="0"/>
              <a:t>19.6.2017</a:t>
            </a:fld>
            <a:endParaRPr lang="tr-TR"/>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34FC199-52A2-4B08-A1BD-661CBD62F050}" type="slidenum">
              <a:rPr lang="tr-TR" smtClean="0"/>
              <a:t>‹#›</a:t>
            </a:fld>
            <a:endParaRPr lang="tr-TR"/>
          </a:p>
        </p:txBody>
      </p:sp>
    </p:spTree>
    <p:extLst>
      <p:ext uri="{BB962C8B-B14F-4D97-AF65-F5344CB8AC3E}">
        <p14:creationId xmlns:p14="http://schemas.microsoft.com/office/powerpoint/2010/main" val="351821262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 Id="rId4" Type="http://schemas.openxmlformats.org/officeDocument/2006/relationships/image" Target="../media/image16.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jpg"/><Relationship Id="rId4" Type="http://schemas.openxmlformats.org/officeDocument/2006/relationships/image" Target="../media/image5.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1851546" y="982639"/>
            <a:ext cx="9144000" cy="3564554"/>
          </a:xfrm>
        </p:spPr>
        <p:txBody>
          <a:bodyPr>
            <a:normAutofit fontScale="90000"/>
          </a:bodyPr>
          <a:lstStyle/>
          <a:p>
            <a:r>
              <a:rPr lang="tr-TR" dirty="0" smtClean="0"/>
              <a:t>Avrupa, Amerika Birleşik Devletleri, Çin ve Türkiye’de Beden Eğitimi ve Sporun Gelişimi</a:t>
            </a:r>
            <a:endParaRPr lang="tr-TR" dirty="0"/>
          </a:p>
        </p:txBody>
      </p:sp>
      <p:sp>
        <p:nvSpPr>
          <p:cNvPr id="4" name="Metin kutusu 3"/>
          <p:cNvSpPr txBox="1"/>
          <p:nvPr/>
        </p:nvSpPr>
        <p:spPr>
          <a:xfrm>
            <a:off x="2292824" y="4709095"/>
            <a:ext cx="5036024" cy="830997"/>
          </a:xfrm>
          <a:prstGeom prst="rect">
            <a:avLst/>
          </a:prstGeom>
          <a:noFill/>
        </p:spPr>
        <p:txBody>
          <a:bodyPr wrap="square" rtlCol="0">
            <a:spAutoFit/>
          </a:bodyPr>
          <a:lstStyle/>
          <a:p>
            <a:r>
              <a:rPr lang="tr-TR" sz="2400" dirty="0" smtClean="0"/>
              <a:t>Milli Eğitim Dergisi Sayı 150, 2001</a:t>
            </a:r>
          </a:p>
          <a:p>
            <a:r>
              <a:rPr lang="tr-TR" sz="2400" dirty="0" smtClean="0"/>
              <a:t>Dr</a:t>
            </a:r>
            <a:r>
              <a:rPr lang="tr-TR" sz="2400" dirty="0"/>
              <a:t>. Mehmet Güçlü (*)</a:t>
            </a:r>
          </a:p>
        </p:txBody>
      </p:sp>
      <p:sp>
        <p:nvSpPr>
          <p:cNvPr id="5" name="Metin kutusu 4"/>
          <p:cNvSpPr txBox="1"/>
          <p:nvPr/>
        </p:nvSpPr>
        <p:spPr>
          <a:xfrm>
            <a:off x="9430603" y="5124594"/>
            <a:ext cx="2761397" cy="954107"/>
          </a:xfrm>
          <a:prstGeom prst="rect">
            <a:avLst/>
          </a:prstGeom>
          <a:noFill/>
        </p:spPr>
        <p:txBody>
          <a:bodyPr wrap="square" rtlCol="0">
            <a:spAutoFit/>
          </a:bodyPr>
          <a:lstStyle/>
          <a:p>
            <a:r>
              <a:rPr lang="tr-TR" sz="1400" dirty="0" smtClean="0"/>
              <a:t>(*)</a:t>
            </a:r>
            <a:r>
              <a:rPr lang="tr-TR" sz="1400" dirty="0"/>
              <a:t>Kırıkkale Üniversitesi Eğitim Fakültesi Beden Eğitimi ve Spor Bölümü Öğretim </a:t>
            </a:r>
            <a:r>
              <a:rPr lang="tr-TR" sz="1400" dirty="0" smtClean="0"/>
              <a:t>Görevlisi</a:t>
            </a:r>
            <a:endParaRPr lang="tr-TR" sz="1400" dirty="0"/>
          </a:p>
        </p:txBody>
      </p:sp>
    </p:spTree>
    <p:extLst>
      <p:ext uri="{BB962C8B-B14F-4D97-AF65-F5344CB8AC3E}">
        <p14:creationId xmlns:p14="http://schemas.microsoft.com/office/powerpoint/2010/main" val="27552426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a:t>Çek asıllı eğitimci </a:t>
            </a:r>
            <a:r>
              <a:rPr lang="tr-TR" dirty="0" err="1"/>
              <a:t>J.A.Comenius</a:t>
            </a:r>
            <a:r>
              <a:rPr lang="tr-TR" dirty="0"/>
              <a:t> (1592-1671), 1650 yılında bir Macar prensinin daveti üzerine </a:t>
            </a:r>
            <a:r>
              <a:rPr lang="tr-TR" dirty="0" err="1"/>
              <a:t>Saros</a:t>
            </a:r>
            <a:r>
              <a:rPr lang="tr-TR" dirty="0"/>
              <a:t>-Patak şehrinde kurduğu okulda, beden eğitimi derslerini müfredata koyarak beden eğitimi derslerinin öncüsü olma hakkını kazanmıştır. J.J. Rousseau (1712-1778) ise, dönemindeki bütün okullara </a:t>
            </a:r>
            <a:r>
              <a:rPr lang="tr-TR" dirty="0" err="1"/>
              <a:t>cimnastik</a:t>
            </a:r>
            <a:r>
              <a:rPr lang="tr-TR" dirty="0"/>
              <a:t> ve vücut geliştirme alanları yaptırtarak gençlerin itaat ve eşitliğe alıştırılmalarının önemine işaret etmiştir. Alman </a:t>
            </a:r>
            <a:r>
              <a:rPr lang="tr-TR" dirty="0" err="1"/>
              <a:t>Salzman</a:t>
            </a:r>
            <a:r>
              <a:rPr lang="tr-TR" dirty="0"/>
              <a:t>(1744-1811), 1781’deSchnepfental’de açtığı okulda </a:t>
            </a:r>
            <a:r>
              <a:rPr lang="tr-TR" dirty="0" err="1"/>
              <a:t>cimnastik</a:t>
            </a:r>
            <a:r>
              <a:rPr lang="tr-TR" dirty="0"/>
              <a:t> müfredatını bizzat kendisi </a:t>
            </a:r>
            <a:r>
              <a:rPr lang="tr-TR" dirty="0" err="1"/>
              <a:t>uygulamıştır.F</a:t>
            </a:r>
            <a:r>
              <a:rPr lang="tr-TR" dirty="0"/>
              <a:t>. </a:t>
            </a:r>
            <a:r>
              <a:rPr lang="tr-TR" dirty="0" err="1"/>
              <a:t>Guts</a:t>
            </a:r>
            <a:r>
              <a:rPr lang="tr-TR" dirty="0"/>
              <a:t> </a:t>
            </a:r>
            <a:r>
              <a:rPr lang="tr-TR" dirty="0" err="1"/>
              <a:t>Muths</a:t>
            </a:r>
            <a:r>
              <a:rPr lang="tr-TR" dirty="0"/>
              <a:t> (1759-1839), 1785’de 1839’a kadar ömrünün 54 yılını </a:t>
            </a:r>
            <a:r>
              <a:rPr lang="tr-TR" dirty="0" err="1"/>
              <a:t>cimnastiğe</a:t>
            </a:r>
            <a:r>
              <a:rPr lang="tr-TR" dirty="0"/>
              <a:t> vakfetmiş ve üç önemli eser neşretmiştir. Bunlar:(1)Gençlere mahsus </a:t>
            </a:r>
            <a:r>
              <a:rPr lang="tr-TR" dirty="0" err="1"/>
              <a:t>cimnastik</a:t>
            </a:r>
            <a:r>
              <a:rPr lang="tr-TR" dirty="0"/>
              <a:t>, (2)Fikir ve bedeni geliştiren temrin ve oyunlar, (3)Öğretmenlere mahsus yüzme kitabıdır(8).</a:t>
            </a:r>
          </a:p>
          <a:p>
            <a:endParaRPr lang="tr-TR" dirty="0"/>
          </a:p>
        </p:txBody>
      </p:sp>
    </p:spTree>
    <p:extLst>
      <p:ext uri="{BB962C8B-B14F-4D97-AF65-F5344CB8AC3E}">
        <p14:creationId xmlns:p14="http://schemas.microsoft.com/office/powerpoint/2010/main" val="34650053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524836"/>
            <a:ext cx="10820400" cy="3693849"/>
          </a:xfrm>
        </p:spPr>
        <p:txBody>
          <a:bodyPr/>
          <a:lstStyle/>
          <a:p>
            <a:r>
              <a:rPr lang="tr-TR" dirty="0"/>
              <a:t>Almanya’da 1816 yıllarından sonra </a:t>
            </a:r>
            <a:r>
              <a:rPr lang="tr-TR" dirty="0" err="1"/>
              <a:t>GutsMuths’un</a:t>
            </a:r>
            <a:r>
              <a:rPr lang="tr-TR" dirty="0"/>
              <a:t> çalışmaları ve eserleri beden eğitiminde kendisinden uzun süre </a:t>
            </a:r>
            <a:r>
              <a:rPr lang="tr-TR" dirty="0" err="1"/>
              <a:t>sözettirmiş</a:t>
            </a:r>
            <a:r>
              <a:rPr lang="tr-TR" dirty="0"/>
              <a:t> ve fikirleri Fransa’ya sıçramış ve </a:t>
            </a:r>
            <a:r>
              <a:rPr lang="tr-TR" dirty="0" err="1"/>
              <a:t>Amaros</a:t>
            </a:r>
            <a:r>
              <a:rPr lang="tr-TR" dirty="0"/>
              <a:t> 1819’da açılan Askeri Beden Eğitimi Örnek Okulu’na ilk müdür olarak atanmıştır. Daha sonra sivilleri de alan bu okulda, 1830’da Beden </a:t>
            </a:r>
            <a:r>
              <a:rPr lang="tr-TR" dirty="0" err="1"/>
              <a:t>Eğitimi,Cimnastik</a:t>
            </a:r>
            <a:r>
              <a:rPr lang="tr-TR" dirty="0"/>
              <a:t> ve Moral adlı eserini yazmış ve 30 yıl Fransız beden eğitimi hayatına kendi adı ile anılan bir devir açmıştır. </a:t>
            </a:r>
            <a:r>
              <a:rPr lang="tr-TR" dirty="0" err="1"/>
              <a:t>Amaros’un</a:t>
            </a:r>
            <a:r>
              <a:rPr lang="tr-TR" dirty="0"/>
              <a:t> </a:t>
            </a:r>
            <a:r>
              <a:rPr lang="tr-TR" dirty="0" err="1"/>
              <a:t>cimnastik</a:t>
            </a:r>
            <a:r>
              <a:rPr lang="tr-TR" dirty="0"/>
              <a:t> müfredatı şöyle idi:(1)Basit alıştırmalar, (2)yürüyüş ve koşular, (3)atlamalar, (4) dengeler, (5) aşmalar, (6) güreşme ve didişme, (7) tırmanma, (8) yüzme, (9) taşıma,(10) taş, top, cirit atma, (11) ok, tüfek atma, (12) eskrim, (13) binicilik temrinleri, (14) millî ve sosyal danslar, (15) </a:t>
            </a:r>
            <a:r>
              <a:rPr lang="tr-TR" dirty="0" err="1"/>
              <a:t>korol</a:t>
            </a:r>
            <a:r>
              <a:rPr lang="tr-TR" dirty="0"/>
              <a:t> müzik(9).</a:t>
            </a:r>
          </a:p>
          <a:p>
            <a:endParaRPr lang="tr-TR" dirty="0"/>
          </a:p>
        </p:txBody>
      </p:sp>
    </p:spTree>
    <p:extLst>
      <p:ext uri="{BB962C8B-B14F-4D97-AF65-F5344CB8AC3E}">
        <p14:creationId xmlns:p14="http://schemas.microsoft.com/office/powerpoint/2010/main" val="27794988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895600" y="1132763"/>
            <a:ext cx="8610600" cy="924637"/>
          </a:xfrm>
        </p:spPr>
        <p:txBody>
          <a:bodyPr>
            <a:normAutofit fontScale="90000"/>
          </a:bodyPr>
          <a:lstStyle/>
          <a:p>
            <a:r>
              <a:rPr lang="tr-TR" b="1" dirty="0"/>
              <a:t>3. Amerika Birleşik Devletleri’nde Beden Eğitimi ve Sporun Gelişimi</a:t>
            </a:r>
            <a:r>
              <a:rPr lang="tr-TR" dirty="0"/>
              <a:t/>
            </a:r>
            <a:br>
              <a:rPr lang="tr-TR" dirty="0"/>
            </a:br>
            <a:endParaRPr lang="tr-TR" dirty="0"/>
          </a:p>
        </p:txBody>
      </p:sp>
      <p:sp>
        <p:nvSpPr>
          <p:cNvPr id="3" name="İçerik Yer Tutucusu 2"/>
          <p:cNvSpPr>
            <a:spLocks noGrp="1"/>
          </p:cNvSpPr>
          <p:nvPr>
            <p:ph idx="1"/>
          </p:nvPr>
        </p:nvSpPr>
        <p:spPr>
          <a:xfrm>
            <a:off x="685800" y="2524836"/>
            <a:ext cx="10820400" cy="3693849"/>
          </a:xfrm>
        </p:spPr>
        <p:txBody>
          <a:bodyPr/>
          <a:lstStyle/>
          <a:p>
            <a:r>
              <a:rPr lang="tr-TR" dirty="0"/>
              <a:t>Amerika Birleşik Devletleri’nde, beden eğitimi okullarında genel olarak Alman ve İsveç </a:t>
            </a:r>
            <a:r>
              <a:rPr lang="tr-TR" dirty="0" err="1"/>
              <a:t>cimnastik</a:t>
            </a:r>
            <a:r>
              <a:rPr lang="tr-TR" dirty="0"/>
              <a:t> akımlarının etkileri vardır. Genel olarak pragmatik yaklaşımla eğitim yapılmakta, müfredatlar; anatomi, fizyoloji, sağlık bilgisi, </a:t>
            </a:r>
            <a:r>
              <a:rPr lang="tr-TR" dirty="0" err="1"/>
              <a:t>cimnastik</a:t>
            </a:r>
            <a:r>
              <a:rPr lang="tr-TR" dirty="0"/>
              <a:t> ve kronik hastalıkların tedavisinden oluşmakta idi. Bu derslerde, İsveç yaklaşımı kullanılmakta ve on hafta üzerinden iki yıl eğitim yapılmakta idi. İki yıllık eğitimin yeterli olmadığı </a:t>
            </a:r>
            <a:r>
              <a:rPr lang="tr-TR" dirty="0" err="1"/>
              <a:t>görülerek,Boston</a:t>
            </a:r>
            <a:r>
              <a:rPr lang="tr-TR" dirty="0"/>
              <a:t> Normal School of </a:t>
            </a:r>
            <a:r>
              <a:rPr lang="tr-TR" dirty="0" err="1"/>
              <a:t>Gymnasiom</a:t>
            </a:r>
            <a:r>
              <a:rPr lang="tr-TR" dirty="0"/>
              <a:t> ile </a:t>
            </a:r>
            <a:r>
              <a:rPr lang="tr-TR" dirty="0" err="1"/>
              <a:t>Wellsley</a:t>
            </a:r>
            <a:r>
              <a:rPr lang="tr-TR" dirty="0"/>
              <a:t> </a:t>
            </a:r>
            <a:r>
              <a:rPr lang="tr-TR" dirty="0" err="1"/>
              <a:t>College</a:t>
            </a:r>
            <a:r>
              <a:rPr lang="tr-TR" dirty="0"/>
              <a:t> birleştirilerek, 1909’da dört yıllık okul hâline getirildi. Müfredatı ise, yazma ve okuma, temel bilimler, sağlık fizyolojisi, </a:t>
            </a:r>
            <a:r>
              <a:rPr lang="tr-TR" dirty="0" err="1"/>
              <a:t>cimnastik</a:t>
            </a:r>
            <a:r>
              <a:rPr lang="tr-TR" dirty="0"/>
              <a:t>, spor ve dans becerisi, pedagojik kuram ve uygulamalardan oluşmaktaydı (10).</a:t>
            </a:r>
          </a:p>
          <a:p>
            <a:endParaRPr lang="tr-TR" dirty="0"/>
          </a:p>
        </p:txBody>
      </p:sp>
    </p:spTree>
    <p:extLst>
      <p:ext uri="{BB962C8B-B14F-4D97-AF65-F5344CB8AC3E}">
        <p14:creationId xmlns:p14="http://schemas.microsoft.com/office/powerpoint/2010/main" val="385405528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906974"/>
            <a:ext cx="10820400" cy="3311712"/>
          </a:xfrm>
        </p:spPr>
        <p:txBody>
          <a:bodyPr/>
          <a:lstStyle/>
          <a:p>
            <a:r>
              <a:rPr lang="tr-TR" dirty="0"/>
              <a:t>1800-1900 yılları arasında beden eğitimi öğrenimi yapmayı isteyen bireyin önünde üç seçeneği vardı. Birincisi, normal okullar ve bunlar 1-2 yıllık eğitim yaparlardı. Bu okullar 1903’de </a:t>
            </a:r>
            <a:r>
              <a:rPr lang="tr-TR" dirty="0" err="1"/>
              <a:t>onüç</a:t>
            </a:r>
            <a:r>
              <a:rPr lang="tr-TR" dirty="0"/>
              <a:t> adetti ve diploma ve sertifika ile bitirilirdi. Bu normal okullar bütün Amerika Birleşik Devletleri’nde beden eğitimi okullarını APEA kısaltmasıyla (</a:t>
            </a:r>
            <a:r>
              <a:rPr lang="tr-TR" dirty="0" err="1"/>
              <a:t>The</a:t>
            </a:r>
            <a:r>
              <a:rPr lang="tr-TR" dirty="0"/>
              <a:t> </a:t>
            </a:r>
            <a:r>
              <a:rPr lang="tr-TR" dirty="0" err="1"/>
              <a:t>American</a:t>
            </a:r>
            <a:r>
              <a:rPr lang="tr-TR" dirty="0"/>
              <a:t> </a:t>
            </a:r>
            <a:r>
              <a:rPr lang="tr-TR" dirty="0" err="1"/>
              <a:t>Physical</a:t>
            </a:r>
            <a:r>
              <a:rPr lang="tr-TR" dirty="0"/>
              <a:t> </a:t>
            </a:r>
            <a:r>
              <a:rPr lang="tr-TR" dirty="0" err="1"/>
              <a:t>Education</a:t>
            </a:r>
            <a:r>
              <a:rPr lang="tr-TR" dirty="0"/>
              <a:t> </a:t>
            </a:r>
            <a:r>
              <a:rPr lang="tr-TR" dirty="0" err="1"/>
              <a:t>Association</a:t>
            </a:r>
            <a:r>
              <a:rPr lang="tr-TR" dirty="0"/>
              <a:t>) içine alıyordu, şimdi bu isim AAHPERD(</a:t>
            </a:r>
            <a:r>
              <a:rPr lang="tr-TR" dirty="0" err="1"/>
              <a:t>The</a:t>
            </a:r>
            <a:r>
              <a:rPr lang="tr-TR" dirty="0"/>
              <a:t> </a:t>
            </a:r>
            <a:r>
              <a:rPr lang="tr-TR" dirty="0" err="1"/>
              <a:t>American</a:t>
            </a:r>
            <a:r>
              <a:rPr lang="tr-TR" dirty="0"/>
              <a:t> </a:t>
            </a:r>
            <a:r>
              <a:rPr lang="tr-TR" dirty="0" err="1"/>
              <a:t>Athlet</a:t>
            </a:r>
            <a:r>
              <a:rPr lang="tr-TR" dirty="0"/>
              <a:t>, </a:t>
            </a:r>
            <a:r>
              <a:rPr lang="tr-TR" dirty="0" err="1"/>
              <a:t>Physical</a:t>
            </a:r>
            <a:r>
              <a:rPr lang="tr-TR" dirty="0"/>
              <a:t> </a:t>
            </a:r>
            <a:r>
              <a:rPr lang="tr-TR" dirty="0" err="1"/>
              <a:t>Education</a:t>
            </a:r>
            <a:r>
              <a:rPr lang="tr-TR" dirty="0"/>
              <a:t>, </a:t>
            </a:r>
            <a:r>
              <a:rPr lang="tr-TR" dirty="0" err="1"/>
              <a:t>Recreation</a:t>
            </a:r>
            <a:r>
              <a:rPr lang="tr-TR" dirty="0"/>
              <a:t> </a:t>
            </a:r>
            <a:r>
              <a:rPr lang="tr-TR" dirty="0" err="1"/>
              <a:t>andDansing</a:t>
            </a:r>
            <a:r>
              <a:rPr lang="tr-TR" dirty="0"/>
              <a:t>) olarak kullanılmaktadır(11).</a:t>
            </a:r>
          </a:p>
          <a:p>
            <a:endParaRPr lang="tr-TR" dirty="0"/>
          </a:p>
        </p:txBody>
      </p:sp>
    </p:spTree>
    <p:extLst>
      <p:ext uri="{BB962C8B-B14F-4D97-AF65-F5344CB8AC3E}">
        <p14:creationId xmlns:p14="http://schemas.microsoft.com/office/powerpoint/2010/main" val="244285700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975212"/>
            <a:ext cx="10820400" cy="3243473"/>
          </a:xfrm>
        </p:spPr>
        <p:txBody>
          <a:bodyPr/>
          <a:lstStyle/>
          <a:p>
            <a:r>
              <a:rPr lang="tr-TR" dirty="0"/>
              <a:t>Beden eğitimi öğrenimi için ikinci yol ise, antrenörlük yaz okullarıdır. New </a:t>
            </a:r>
            <a:r>
              <a:rPr lang="tr-TR" dirty="0" err="1"/>
              <a:t>York’da</a:t>
            </a:r>
            <a:r>
              <a:rPr lang="tr-TR" dirty="0"/>
              <a:t> William </a:t>
            </a:r>
            <a:r>
              <a:rPr lang="tr-TR" dirty="0" err="1"/>
              <a:t>Anderson</a:t>
            </a:r>
            <a:r>
              <a:rPr lang="tr-TR" dirty="0"/>
              <a:t> vasıtasıyla 1886’da, </a:t>
            </a:r>
            <a:r>
              <a:rPr lang="tr-TR" dirty="0" err="1"/>
              <a:t>Harvard’da,Dudley</a:t>
            </a:r>
            <a:r>
              <a:rPr lang="tr-TR" dirty="0"/>
              <a:t> </a:t>
            </a:r>
            <a:r>
              <a:rPr lang="tr-TR" dirty="0" err="1"/>
              <a:t>Sargent</a:t>
            </a:r>
            <a:r>
              <a:rPr lang="tr-TR" dirty="0"/>
              <a:t> 1887’de bu okulları </a:t>
            </a:r>
            <a:r>
              <a:rPr lang="tr-TR" dirty="0" err="1"/>
              <a:t>açtılar.Berkeley’de</a:t>
            </a:r>
            <a:r>
              <a:rPr lang="tr-TR" dirty="0"/>
              <a:t> </a:t>
            </a:r>
            <a:r>
              <a:rPr lang="tr-TR" dirty="0" err="1"/>
              <a:t>Californiya</a:t>
            </a:r>
            <a:r>
              <a:rPr lang="tr-TR" dirty="0"/>
              <a:t> Üniversitesi ve </a:t>
            </a:r>
            <a:r>
              <a:rPr lang="tr-TR" dirty="0" err="1"/>
              <a:t>Tennisse’de</a:t>
            </a:r>
            <a:r>
              <a:rPr lang="tr-TR" dirty="0"/>
              <a:t> </a:t>
            </a:r>
            <a:r>
              <a:rPr lang="tr-TR" dirty="0" err="1"/>
              <a:t>Monteagle</a:t>
            </a:r>
            <a:r>
              <a:rPr lang="tr-TR" dirty="0"/>
              <a:t> Yaz Beden Eğitimi Okulları vardı. Bu okulların süreleri altı hafta idi ve beş kurstan oluşmaktaydı. Kayıt için lise veya dengi okul diploması gerekliydi (12).</a:t>
            </a:r>
          </a:p>
          <a:p>
            <a:endParaRPr lang="tr-TR" dirty="0"/>
          </a:p>
        </p:txBody>
      </p:sp>
    </p:spTree>
    <p:extLst>
      <p:ext uri="{BB962C8B-B14F-4D97-AF65-F5344CB8AC3E}">
        <p14:creationId xmlns:p14="http://schemas.microsoft.com/office/powerpoint/2010/main" val="17083976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934269"/>
            <a:ext cx="10820400" cy="3284416"/>
          </a:xfrm>
        </p:spPr>
        <p:txBody>
          <a:bodyPr/>
          <a:lstStyle/>
          <a:p>
            <a:r>
              <a:rPr lang="tr-TR" dirty="0"/>
              <a:t>Beden eğitimi öğrenimi için üçüncü seçenek, dört yıllık eğitim veren kolejlerdir. Bu okul, lisans düzeyindedir. Bu okullar ise </a:t>
            </a:r>
            <a:r>
              <a:rPr lang="tr-TR" dirty="0" err="1"/>
              <a:t>Kolombia</a:t>
            </a:r>
            <a:r>
              <a:rPr lang="tr-TR" dirty="0"/>
              <a:t> Üniversitesi, Nebraska Üniversitesi, Kaliforniya Üniversitesine bağlıdır. Bu okullarda </a:t>
            </a:r>
            <a:r>
              <a:rPr lang="tr-TR" dirty="0" err="1"/>
              <a:t>cimnastik</a:t>
            </a:r>
            <a:r>
              <a:rPr lang="tr-TR" dirty="0"/>
              <a:t> sınıfları </a:t>
            </a:r>
            <a:r>
              <a:rPr lang="tr-TR" dirty="0" err="1"/>
              <a:t>vardır.Teorik</a:t>
            </a:r>
            <a:r>
              <a:rPr lang="tr-TR" dirty="0"/>
              <a:t> konuları akademik geçmişi olan öğretmenlerden almaktadırlar(13).</a:t>
            </a:r>
          </a:p>
          <a:p>
            <a:endParaRPr lang="tr-TR" dirty="0"/>
          </a:p>
        </p:txBody>
      </p:sp>
    </p:spTree>
    <p:extLst>
      <p:ext uri="{BB962C8B-B14F-4D97-AF65-F5344CB8AC3E}">
        <p14:creationId xmlns:p14="http://schemas.microsoft.com/office/powerpoint/2010/main" val="6936831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4776715" cy="3181292"/>
          </a:xfrm>
        </p:spPr>
      </p:pic>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2100" y="0"/>
            <a:ext cx="6659900" cy="3507476"/>
          </a:xfrm>
          <a:prstGeom prst="rect">
            <a:avLst/>
          </a:prstGeom>
        </p:spPr>
      </p:pic>
      <p:pic>
        <p:nvPicPr>
          <p:cNvPr id="6" name="Resim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00548" y="3684896"/>
            <a:ext cx="5554639" cy="2866029"/>
          </a:xfrm>
          <a:prstGeom prst="rect">
            <a:avLst/>
          </a:prstGeom>
        </p:spPr>
      </p:pic>
      <p:pic>
        <p:nvPicPr>
          <p:cNvPr id="7" name="Resim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8878" y="3380095"/>
            <a:ext cx="4869976" cy="3246651"/>
          </a:xfrm>
          <a:prstGeom prst="rect">
            <a:avLst/>
          </a:prstGeom>
        </p:spPr>
      </p:pic>
    </p:spTree>
    <p:extLst>
      <p:ext uri="{BB962C8B-B14F-4D97-AF65-F5344CB8AC3E}">
        <p14:creationId xmlns:p14="http://schemas.microsoft.com/office/powerpoint/2010/main" val="110071849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err="1"/>
              <a:t>Amerikadaki</a:t>
            </a:r>
            <a:r>
              <a:rPr lang="tr-TR" dirty="0"/>
              <a:t> beden eğitimi öğrenimi veren okullar, 1861’de Boston’da, on haftalık eğitim veren Normal School of </a:t>
            </a:r>
            <a:r>
              <a:rPr lang="tr-TR" dirty="0" err="1"/>
              <a:t>Physical</a:t>
            </a:r>
            <a:r>
              <a:rPr lang="tr-TR" dirty="0"/>
              <a:t> </a:t>
            </a:r>
            <a:r>
              <a:rPr lang="tr-TR" dirty="0" err="1"/>
              <a:t>Education</a:t>
            </a:r>
            <a:r>
              <a:rPr lang="tr-TR" dirty="0"/>
              <a:t>, Cambridge’de 1881’de önce iki yıllık, daha sonra üç yıllık eğitim veren </a:t>
            </a:r>
            <a:r>
              <a:rPr lang="tr-TR" dirty="0" err="1"/>
              <a:t>The</a:t>
            </a:r>
            <a:r>
              <a:rPr lang="tr-TR" dirty="0"/>
              <a:t> </a:t>
            </a:r>
            <a:r>
              <a:rPr lang="tr-TR" dirty="0" err="1"/>
              <a:t>Sargent</a:t>
            </a:r>
            <a:r>
              <a:rPr lang="tr-TR" dirty="0"/>
              <a:t> </a:t>
            </a:r>
            <a:r>
              <a:rPr lang="tr-TR" dirty="0" err="1"/>
              <a:t>NormalSchool</a:t>
            </a:r>
            <a:r>
              <a:rPr lang="tr-TR" dirty="0"/>
              <a:t> of </a:t>
            </a:r>
            <a:r>
              <a:rPr lang="tr-TR" dirty="0" err="1"/>
              <a:t>Physical</a:t>
            </a:r>
            <a:r>
              <a:rPr lang="tr-TR" dirty="0"/>
              <a:t> </a:t>
            </a:r>
            <a:r>
              <a:rPr lang="tr-TR" dirty="0" err="1"/>
              <a:t>Training,The</a:t>
            </a:r>
            <a:r>
              <a:rPr lang="tr-TR" dirty="0"/>
              <a:t> New </a:t>
            </a:r>
            <a:r>
              <a:rPr lang="tr-TR" dirty="0" err="1"/>
              <a:t>Haven</a:t>
            </a:r>
            <a:r>
              <a:rPr lang="tr-TR" dirty="0"/>
              <a:t> </a:t>
            </a:r>
            <a:r>
              <a:rPr lang="tr-TR" dirty="0" err="1"/>
              <a:t>NormalSchool</a:t>
            </a:r>
            <a:r>
              <a:rPr lang="tr-TR" dirty="0"/>
              <a:t> of </a:t>
            </a:r>
            <a:r>
              <a:rPr lang="tr-TR" dirty="0" err="1"/>
              <a:t>Gymnastics</a:t>
            </a:r>
            <a:r>
              <a:rPr lang="tr-TR" dirty="0"/>
              <a:t>, iki yıllık eğitim vermekte idi. Burada </a:t>
            </a:r>
            <a:r>
              <a:rPr lang="tr-TR" dirty="0" err="1"/>
              <a:t>cimnastik</a:t>
            </a:r>
            <a:r>
              <a:rPr lang="tr-TR" dirty="0"/>
              <a:t>, tıbbi ve masaj konularında eğitim yapılmakta idi. Harvard </a:t>
            </a:r>
            <a:r>
              <a:rPr lang="tr-TR" dirty="0" err="1"/>
              <a:t>SummerSchool</a:t>
            </a:r>
            <a:r>
              <a:rPr lang="tr-TR" dirty="0"/>
              <a:t> of </a:t>
            </a:r>
            <a:r>
              <a:rPr lang="tr-TR" dirty="0" err="1"/>
              <a:t>The</a:t>
            </a:r>
            <a:r>
              <a:rPr lang="tr-TR" dirty="0"/>
              <a:t> </a:t>
            </a:r>
            <a:r>
              <a:rPr lang="tr-TR" dirty="0" err="1"/>
              <a:t>Physical</a:t>
            </a:r>
            <a:r>
              <a:rPr lang="tr-TR" dirty="0"/>
              <a:t> </a:t>
            </a:r>
            <a:r>
              <a:rPr lang="tr-TR" dirty="0" err="1"/>
              <a:t>Education</a:t>
            </a:r>
            <a:r>
              <a:rPr lang="tr-TR" dirty="0"/>
              <a:t> 1887’de, beş yıllık eğitim veren okul </a:t>
            </a:r>
            <a:r>
              <a:rPr lang="tr-TR" dirty="0" err="1"/>
              <a:t>olarakKambrige’de</a:t>
            </a:r>
            <a:r>
              <a:rPr lang="tr-TR" dirty="0"/>
              <a:t> açıldı. 1889’da iki yıllık eğitim veren Boston Normal School of </a:t>
            </a:r>
            <a:r>
              <a:rPr lang="tr-TR" dirty="0" err="1"/>
              <a:t>Gymnasium’u</a:t>
            </a:r>
            <a:r>
              <a:rPr lang="tr-TR" dirty="0"/>
              <a:t> faaliyete geçti. 1890’da </a:t>
            </a:r>
            <a:r>
              <a:rPr lang="tr-TR" dirty="0" err="1"/>
              <a:t>The</a:t>
            </a:r>
            <a:r>
              <a:rPr lang="tr-TR" dirty="0"/>
              <a:t> </a:t>
            </a:r>
            <a:r>
              <a:rPr lang="tr-TR" dirty="0" err="1"/>
              <a:t>Posse</a:t>
            </a:r>
            <a:r>
              <a:rPr lang="tr-TR" dirty="0"/>
              <a:t> </a:t>
            </a:r>
            <a:r>
              <a:rPr lang="tr-TR" dirty="0" err="1"/>
              <a:t>Gymnasium</a:t>
            </a:r>
            <a:r>
              <a:rPr lang="tr-TR" dirty="0"/>
              <a:t>, bir yıllık okul olarak faaliyete geçti, sonra iki yıllık okul olarak eğitime geçti ve İsveç </a:t>
            </a:r>
            <a:r>
              <a:rPr lang="tr-TR" dirty="0" err="1"/>
              <a:t>cimnastiğinin</a:t>
            </a:r>
            <a:r>
              <a:rPr lang="tr-TR" dirty="0"/>
              <a:t> öncüsü olarak 1942’ye kadar devam etti (</a:t>
            </a:r>
            <a:r>
              <a:rPr lang="tr-TR" dirty="0" err="1"/>
              <a:t>Kennard</a:t>
            </a:r>
            <a:r>
              <a:rPr lang="tr-TR" dirty="0"/>
              <a:t>, 1994). 1892’de, iki yıllık okul olan </a:t>
            </a:r>
            <a:r>
              <a:rPr lang="tr-TR" dirty="0" err="1"/>
              <a:t>Department</a:t>
            </a:r>
            <a:r>
              <a:rPr lang="tr-TR" dirty="0"/>
              <a:t> of Normal </a:t>
            </a:r>
            <a:r>
              <a:rPr lang="tr-TR" dirty="0" err="1"/>
              <a:t>Physical</a:t>
            </a:r>
            <a:r>
              <a:rPr lang="tr-TR" dirty="0"/>
              <a:t> </a:t>
            </a:r>
            <a:r>
              <a:rPr lang="tr-TR" dirty="0" err="1"/>
              <a:t>Education</a:t>
            </a:r>
            <a:r>
              <a:rPr lang="tr-TR" dirty="0"/>
              <a:t> ve </a:t>
            </a:r>
            <a:r>
              <a:rPr lang="tr-TR" dirty="0" err="1"/>
              <a:t>Newcomb</a:t>
            </a:r>
            <a:r>
              <a:rPr lang="tr-TR" dirty="0"/>
              <a:t> </a:t>
            </a:r>
            <a:r>
              <a:rPr lang="tr-TR" dirty="0" err="1"/>
              <a:t>College</a:t>
            </a:r>
            <a:r>
              <a:rPr lang="tr-TR" dirty="0"/>
              <a:t>, New </a:t>
            </a:r>
            <a:r>
              <a:rPr lang="tr-TR" dirty="0" err="1"/>
              <a:t>Orleans’da</a:t>
            </a:r>
            <a:r>
              <a:rPr lang="tr-TR" dirty="0"/>
              <a:t> eğitime açıldı (14).</a:t>
            </a:r>
          </a:p>
          <a:p>
            <a:endParaRPr lang="tr-TR" dirty="0"/>
          </a:p>
        </p:txBody>
      </p:sp>
    </p:spTree>
    <p:extLst>
      <p:ext uri="{BB962C8B-B14F-4D97-AF65-F5344CB8AC3E}">
        <p14:creationId xmlns:p14="http://schemas.microsoft.com/office/powerpoint/2010/main" val="19225524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895600" y="1091821"/>
            <a:ext cx="8610600" cy="965579"/>
          </a:xfrm>
        </p:spPr>
        <p:txBody>
          <a:bodyPr>
            <a:normAutofit fontScale="90000"/>
          </a:bodyPr>
          <a:lstStyle/>
          <a:p>
            <a:r>
              <a:rPr lang="tr-TR" b="1" dirty="0"/>
              <a:t>4. Çin’de Beden Eğitimi ve Sporun Gelişmesi</a:t>
            </a:r>
            <a:r>
              <a:rPr lang="tr-TR" dirty="0"/>
              <a:t/>
            </a:r>
            <a:br>
              <a:rPr lang="tr-TR" dirty="0"/>
            </a:br>
            <a:endParaRPr lang="tr-TR" dirty="0"/>
          </a:p>
        </p:txBody>
      </p:sp>
      <p:sp>
        <p:nvSpPr>
          <p:cNvPr id="3" name="İçerik Yer Tutucusu 2"/>
          <p:cNvSpPr>
            <a:spLocks noGrp="1"/>
          </p:cNvSpPr>
          <p:nvPr>
            <p:ph idx="1"/>
          </p:nvPr>
        </p:nvSpPr>
        <p:spPr>
          <a:xfrm>
            <a:off x="685800" y="2579427"/>
            <a:ext cx="10820400" cy="3639258"/>
          </a:xfrm>
        </p:spPr>
        <p:txBody>
          <a:bodyPr/>
          <a:lstStyle/>
          <a:p>
            <a:r>
              <a:rPr lang="tr-TR" dirty="0"/>
              <a:t>Çin Cumhuriyeti, 3500 yıllık eski bir uygarlığın sahibi ve dünyanın en kalabalık ülkesidir. Çin’de zihinsel ve bedenen toplumun iyi olmasını sağlamak amacı ile, fizik ve beden gücünü geliştirmek için programlar yapılarak eksersizin her çeşidi, </a:t>
            </a:r>
            <a:r>
              <a:rPr lang="tr-TR" dirty="0" err="1"/>
              <a:t>rekresyon</a:t>
            </a:r>
            <a:r>
              <a:rPr lang="tr-TR" dirty="0"/>
              <a:t> ve spor yarışmaları geliştirildi. M.Ö. 3000 yıllarından önce okullar organize edilmeye başlanmış ve M.Ö. 500 yıllarında </a:t>
            </a:r>
            <a:r>
              <a:rPr lang="tr-TR" dirty="0" err="1"/>
              <a:t>Conficyus</a:t>
            </a:r>
            <a:r>
              <a:rPr lang="tr-TR" dirty="0"/>
              <a:t> okulu teşekkül ettirilerek M.S. 600 yıllarında da </a:t>
            </a:r>
            <a:r>
              <a:rPr lang="tr-TR" dirty="0" err="1"/>
              <a:t>Tang</a:t>
            </a:r>
            <a:r>
              <a:rPr lang="tr-TR" dirty="0"/>
              <a:t> ailesi tarafından okul sistemleri bugünküne benzer hâle </a:t>
            </a:r>
            <a:r>
              <a:rPr lang="tr-TR" dirty="0" err="1"/>
              <a:t>gelmiştir.Çin’de</a:t>
            </a:r>
            <a:r>
              <a:rPr lang="tr-TR" dirty="0"/>
              <a:t> 1898’de </a:t>
            </a:r>
            <a:r>
              <a:rPr lang="tr-TR" dirty="0" err="1"/>
              <a:t>Ching</a:t>
            </a:r>
            <a:r>
              <a:rPr lang="tr-TR" dirty="0"/>
              <a:t> ailesi ve askerî okullarda beden eğitimi sınıflarında eskrim, boks, ağırlık, futbol, çeşitli koşular, kayak, atlı sporlar, dağcılık ve </a:t>
            </a:r>
            <a:r>
              <a:rPr lang="tr-TR" dirty="0" err="1"/>
              <a:t>cimnastik</a:t>
            </a:r>
            <a:r>
              <a:rPr lang="tr-TR" dirty="0"/>
              <a:t> dersleri verilmekte idi (15).</a:t>
            </a:r>
          </a:p>
          <a:p>
            <a:endParaRPr lang="tr-TR" dirty="0"/>
          </a:p>
        </p:txBody>
      </p:sp>
    </p:spTree>
    <p:extLst>
      <p:ext uri="{BB962C8B-B14F-4D97-AF65-F5344CB8AC3E}">
        <p14:creationId xmlns:p14="http://schemas.microsoft.com/office/powerpoint/2010/main" val="18448745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838733"/>
            <a:ext cx="10820400" cy="3379951"/>
          </a:xfrm>
        </p:spPr>
        <p:txBody>
          <a:bodyPr/>
          <a:lstStyle/>
          <a:p>
            <a:r>
              <a:rPr lang="tr-TR" dirty="0"/>
              <a:t>1937-1945 Japon Savaşı sırasında hükûmet, fiziksel uygunluk sağlamak için vücut kültürünü ülke çapında yaygınlaştırdı. 1940’da sporcu yarışmacılara haftalık beslenme ve vatandaş için de vücudun uygun gelişimine ilişkin olarak </a:t>
            </a:r>
            <a:r>
              <a:rPr lang="tr-TR" dirty="0" err="1"/>
              <a:t>Yian</a:t>
            </a:r>
            <a:r>
              <a:rPr lang="tr-TR" dirty="0"/>
              <a:t> An tarafından ortaya konan beden eğitimi şekli toplumu biçimlendiriyordu. </a:t>
            </a:r>
            <a:r>
              <a:rPr lang="tr-TR" dirty="0" err="1"/>
              <a:t>Yian</a:t>
            </a:r>
            <a:r>
              <a:rPr lang="tr-TR" dirty="0"/>
              <a:t> An Üniversitesi’nde basketbol, voleybol, yüzme, </a:t>
            </a:r>
            <a:r>
              <a:rPr lang="tr-TR" dirty="0" err="1"/>
              <a:t>cimnastik</a:t>
            </a:r>
            <a:r>
              <a:rPr lang="tr-TR" dirty="0"/>
              <a:t>, dans, anatomi, sağlık bilgisi ve beden eğitimi teorisi verilmekteydi (16).</a:t>
            </a:r>
          </a:p>
          <a:p>
            <a:endParaRPr lang="tr-TR" dirty="0"/>
          </a:p>
        </p:txBody>
      </p:sp>
    </p:spTree>
    <p:extLst>
      <p:ext uri="{BB962C8B-B14F-4D97-AF65-F5344CB8AC3E}">
        <p14:creationId xmlns:p14="http://schemas.microsoft.com/office/powerpoint/2010/main" val="271485728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1.GİRİŞ</a:t>
            </a:r>
            <a:r>
              <a:rPr lang="tr-TR" dirty="0"/>
              <a:t/>
            </a:r>
            <a:br>
              <a:rPr lang="tr-TR" dirty="0"/>
            </a:br>
            <a:endParaRPr lang="tr-TR" b="1" dirty="0"/>
          </a:p>
        </p:txBody>
      </p:sp>
      <p:sp>
        <p:nvSpPr>
          <p:cNvPr id="3" name="İçerik Yer Tutucusu 2"/>
          <p:cNvSpPr>
            <a:spLocks noGrp="1"/>
          </p:cNvSpPr>
          <p:nvPr>
            <p:ph idx="1"/>
          </p:nvPr>
        </p:nvSpPr>
        <p:spPr/>
        <p:txBody>
          <a:bodyPr>
            <a:normAutofit fontScale="92500" lnSpcReduction="10000"/>
          </a:bodyPr>
          <a:lstStyle/>
          <a:p>
            <a:r>
              <a:rPr lang="tr-TR" dirty="0"/>
              <a:t>İnsan vücudunun belirli amaçlar için eğitilme düşüncesi insanlık tarihi kadar eskidir. En ilkel kavimler bile vücutlarını işletmesini bilmişlerdir. İlkçağlarda bir savaş eğitim aracı olan spor ve beden eğitimi, programlı olarak 1800’lü yıllarda eğitim çalışmalarına girerek 1900’lü yıllarda ülkeler arası barış ve propaganda vasıtasına dönüşerek hızla gelişmiştir. Özellikle İkinci Dünya Savaşı’ndan sonra spor bilimindeki gelişmelere paralel olarak antrenman bilimi de gelişmiştir(1).</a:t>
            </a:r>
          </a:p>
          <a:p>
            <a:r>
              <a:rPr lang="tr-TR" dirty="0"/>
              <a:t>Beden eğitimi ve spor, bireylerin bedenen, ruhen, fikren gelişmelerini ve bu ögeler arasında koordinasyon kabiliyetini geliştiren bir bilim dalıdır. Beden eğitimi ve spor, genel olarak insan sağlığı, karakter gelişimi, morali ve verimliliği ile doğrudan ilgili olan etkili bir eğitim ve sağlık faaliyetidir. Zihinsel gelişme, ancak, bedensel gelişme ile uyumlu ve dengeli olduğu zaman, birey ve toplum sağlıklı, uzun ömürlü, mutlu, başarılı ve verimli olabilir.</a:t>
            </a:r>
          </a:p>
          <a:p>
            <a:r>
              <a:rPr lang="tr-TR" dirty="0"/>
              <a:t>Bu makalede, </a:t>
            </a:r>
            <a:r>
              <a:rPr lang="tr-TR" dirty="0" err="1"/>
              <a:t>Avrupa,Amerika</a:t>
            </a:r>
            <a:r>
              <a:rPr lang="tr-TR" dirty="0"/>
              <a:t> Birleşik </a:t>
            </a:r>
            <a:r>
              <a:rPr lang="tr-TR" dirty="0" err="1"/>
              <a:t>Devletleri,Çin</a:t>
            </a:r>
            <a:r>
              <a:rPr lang="tr-TR" dirty="0"/>
              <a:t> ve Türkiye’de beden eğitimi ve sporun tarihsel gelişimi ve programları karşılaştırılacaktır.</a:t>
            </a:r>
          </a:p>
          <a:p>
            <a:endParaRPr lang="tr-TR" dirty="0"/>
          </a:p>
        </p:txBody>
      </p:sp>
    </p:spTree>
    <p:extLst>
      <p:ext uri="{BB962C8B-B14F-4D97-AF65-F5344CB8AC3E}">
        <p14:creationId xmlns:p14="http://schemas.microsoft.com/office/powerpoint/2010/main" val="371691831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a:t>1900’ler </a:t>
            </a:r>
            <a:r>
              <a:rPr lang="tr-TR" dirty="0" err="1"/>
              <a:t>öncesi,Çin’de</a:t>
            </a:r>
            <a:r>
              <a:rPr lang="tr-TR" dirty="0"/>
              <a:t> beden eğitimi yerine </a:t>
            </a:r>
            <a:r>
              <a:rPr lang="tr-TR" dirty="0" err="1"/>
              <a:t>cimnastik</a:t>
            </a:r>
            <a:r>
              <a:rPr lang="tr-TR" dirty="0"/>
              <a:t> eğitimi yapılırdı. 1919 kültür hareketi okullarda entelektüel hareket ve beden eğitiminin bilimsel çalışma hareketlerini destekliyordu. Okullarda ve toplumda fiziksel uygunluklar ilerleme kaydettiler. Yun </a:t>
            </a:r>
            <a:r>
              <a:rPr lang="tr-TR" dirty="0" err="1"/>
              <a:t>Dai</a:t>
            </a:r>
            <a:r>
              <a:rPr lang="tr-TR" dirty="0"/>
              <a:t> </a:t>
            </a:r>
            <a:r>
              <a:rPr lang="tr-TR" dirty="0" err="1"/>
              <a:t>Ying</a:t>
            </a:r>
            <a:r>
              <a:rPr lang="tr-TR" dirty="0"/>
              <a:t>, sunduğu fonksiyonlar ve tavsiyelerini tekamül ettirdi. Fiziksel özellikler, beşeri gelişimi, eksersizlerde güvenirlilik, katılan bayanlar tarafından vurgulanmıştır. Üç ve altı yaş grubu ana okulları eğitiminde program; temel hareketler, koordinasyon, yapı ve genel sağlıkta yoğunlaşmaktaydı. Temel Okullarda eğitim yedi yaşında başlamakta </a:t>
            </a:r>
            <a:r>
              <a:rPr lang="tr-TR" dirty="0" err="1"/>
              <a:t>idi.Beşinci</a:t>
            </a:r>
            <a:r>
              <a:rPr lang="tr-TR" dirty="0"/>
              <a:t> sınıfa kadar, temel becerilerin gelişimi ve sosyalizmin tanıtımını kapsamaktaydı. Müfredatın % 6’sı temel bilgilendirme, % 24’ü temel </a:t>
            </a:r>
            <a:r>
              <a:rPr lang="tr-TR" dirty="0" err="1"/>
              <a:t>cimnastik</a:t>
            </a:r>
            <a:r>
              <a:rPr lang="tr-TR" dirty="0"/>
              <a:t> hareketleri ve eksersiz, %30’u oyundan oluşmaktaydı (17).</a:t>
            </a:r>
          </a:p>
          <a:p>
            <a:endParaRPr lang="tr-TR" dirty="0"/>
          </a:p>
        </p:txBody>
      </p:sp>
    </p:spTree>
    <p:extLst>
      <p:ext uri="{BB962C8B-B14F-4D97-AF65-F5344CB8AC3E}">
        <p14:creationId xmlns:p14="http://schemas.microsoft.com/office/powerpoint/2010/main" val="343436699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5386893" cy="3210589"/>
          </a:xfrm>
        </p:spPr>
      </p:pic>
      <p:pic>
        <p:nvPicPr>
          <p:cNvPr id="6" name="Resim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9500" y="-1"/>
            <a:ext cx="4762500" cy="3029803"/>
          </a:xfrm>
          <a:prstGeom prst="rect">
            <a:avLst/>
          </a:prstGeom>
        </p:spPr>
      </p:pic>
      <p:pic>
        <p:nvPicPr>
          <p:cNvPr id="8" name="Resim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0909" y="3029802"/>
            <a:ext cx="5541370" cy="3828198"/>
          </a:xfrm>
          <a:prstGeom prst="rect">
            <a:avLst/>
          </a:prstGeom>
        </p:spPr>
      </p:pic>
    </p:spTree>
    <p:extLst>
      <p:ext uri="{BB962C8B-B14F-4D97-AF65-F5344CB8AC3E}">
        <p14:creationId xmlns:p14="http://schemas.microsoft.com/office/powerpoint/2010/main" val="125027113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634018"/>
            <a:ext cx="10820400" cy="3584667"/>
          </a:xfrm>
        </p:spPr>
        <p:txBody>
          <a:bodyPr/>
          <a:lstStyle/>
          <a:p>
            <a:r>
              <a:rPr lang="tr-TR" dirty="0"/>
              <a:t>Ülkenin gelişiminde büyük önem taşıyan yüksek öğrenim enstitülerinin hedefleri, bilimsel yöntemlerin ve fiziksel becerilerin geliştirilmesi, eksersiz alışkanlıklarını kendi kendine düzeltme, yurtseverlik, disiplin ve Çin </a:t>
            </a:r>
            <a:r>
              <a:rPr lang="tr-TR" dirty="0" err="1"/>
              <a:t>Kominist</a:t>
            </a:r>
            <a:r>
              <a:rPr lang="tr-TR" dirty="0"/>
              <a:t> Partisini sevmektir. Beden Eğitiminin müfredatı, sağlık bilgileri ve teorik beden eğitimi bilgileri (8 saat, % 5), sahalar ve koşular(34 saat, % 24), </a:t>
            </a:r>
            <a:r>
              <a:rPr lang="tr-TR" dirty="0" err="1"/>
              <a:t>cimnastik</a:t>
            </a:r>
            <a:r>
              <a:rPr lang="tr-TR" dirty="0"/>
              <a:t> (24 saat, %17), top oyunları (18 saat, %13), savaş sanatı (8 saat, % 6), yüzme (16 saat, % 12), seçmeli dersler(28 saat, % 20), imtihanlardan oluşmaktaydı (4 saat, %3)(18).</a:t>
            </a:r>
          </a:p>
          <a:p>
            <a:endParaRPr lang="tr-TR" dirty="0"/>
          </a:p>
        </p:txBody>
      </p:sp>
    </p:spTree>
    <p:extLst>
      <p:ext uri="{BB962C8B-B14F-4D97-AF65-F5344CB8AC3E}">
        <p14:creationId xmlns:p14="http://schemas.microsoft.com/office/powerpoint/2010/main" val="35648601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2895600" y="914399"/>
            <a:ext cx="8610600" cy="1143001"/>
          </a:xfrm>
        </p:spPr>
        <p:txBody>
          <a:bodyPr>
            <a:normAutofit fontScale="90000"/>
          </a:bodyPr>
          <a:lstStyle/>
          <a:p>
            <a:r>
              <a:rPr lang="tr-TR" b="1" dirty="0"/>
              <a:t>5.Türklerde Beden Eğitimi ve Sporun Gelişimi</a:t>
            </a:r>
            <a:r>
              <a:rPr lang="tr-TR" dirty="0"/>
              <a:t/>
            </a:r>
            <a:br>
              <a:rPr lang="tr-TR" dirty="0"/>
            </a:br>
            <a:endParaRPr lang="tr-TR" dirty="0"/>
          </a:p>
        </p:txBody>
      </p:sp>
      <p:sp>
        <p:nvSpPr>
          <p:cNvPr id="3" name="İçerik Yer Tutucusu 2"/>
          <p:cNvSpPr>
            <a:spLocks noGrp="1"/>
          </p:cNvSpPr>
          <p:nvPr>
            <p:ph idx="1"/>
          </p:nvPr>
        </p:nvSpPr>
        <p:spPr>
          <a:xfrm>
            <a:off x="685800" y="2620369"/>
            <a:ext cx="10820400" cy="3598315"/>
          </a:xfrm>
        </p:spPr>
        <p:txBody>
          <a:bodyPr/>
          <a:lstStyle/>
          <a:p>
            <a:r>
              <a:rPr lang="tr-TR" dirty="0"/>
              <a:t>Türkler çocuklarının güçlü ve iyi bir asker olarak yetişmelerine önem verirlerdi. Hun Türkleri çocuklarını yetiştirilmiş koyunlara bindirerek, ellerine ok ve yay vererek sıçan ve kuşları avlatırlardı. Böylece çocukların kas ve beden hareketlerinin uyum göstermesini sağlarlardı. Bunların başında da eğitici olarak yaşlı ve tecrübeli insanlar bulunurdu. </a:t>
            </a:r>
            <a:r>
              <a:rPr lang="tr-TR" dirty="0" err="1"/>
              <a:t>İslâmiyetten</a:t>
            </a:r>
            <a:r>
              <a:rPr lang="tr-TR" dirty="0"/>
              <a:t> sonrada Türklerde beden eğitimi aynı önemini korumuş, büyük filozof </a:t>
            </a:r>
            <a:r>
              <a:rPr lang="tr-TR" dirty="0" err="1"/>
              <a:t>İbni</a:t>
            </a:r>
            <a:r>
              <a:rPr lang="tr-TR" dirty="0"/>
              <a:t> Sina (980-1037) beden eğitiminin önemini hastalanmadan önce korunma denilen sağlık bilgisini işlemiş ve  hareketlerin kendiliğinden yapılmasının yanında plânlı bir şekilde yapılırsa daha fazla yararı olacağını vurgulamıştır(19).</a:t>
            </a:r>
          </a:p>
          <a:p>
            <a:endParaRPr lang="tr-TR" dirty="0"/>
          </a:p>
        </p:txBody>
      </p:sp>
    </p:spTree>
    <p:extLst>
      <p:ext uri="{BB962C8B-B14F-4D97-AF65-F5344CB8AC3E}">
        <p14:creationId xmlns:p14="http://schemas.microsoft.com/office/powerpoint/2010/main" val="3844852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879678"/>
            <a:ext cx="10820400" cy="3339007"/>
          </a:xfrm>
        </p:spPr>
        <p:txBody>
          <a:bodyPr/>
          <a:lstStyle/>
          <a:p>
            <a:r>
              <a:rPr lang="tr-TR" dirty="0" err="1"/>
              <a:t>Osmanlılar’da</a:t>
            </a:r>
            <a:r>
              <a:rPr lang="tr-TR" dirty="0"/>
              <a:t> atalarında olduğu gibi beden eğitimi, savaş eğitimi amacıyla talim şeklinde yapılmıştır. Osmanlı’da beden eğitimi ve spor saraydaki okullarda, askerî teşkilâtta (kışlada), halka eğitim veren tekkelerde yapılmıştır. Saray mektebi olan Enderun’da talim olarak yapılıp </a:t>
            </a:r>
            <a:r>
              <a:rPr lang="tr-TR" dirty="0" err="1"/>
              <a:t>II.Mahmut</a:t>
            </a:r>
            <a:r>
              <a:rPr lang="tr-TR" dirty="0"/>
              <a:t> zamanında müzik ve beden eğitimi akademi şekline gelerek binicilik, güreş, atlama, cirit, </a:t>
            </a:r>
            <a:r>
              <a:rPr lang="tr-TR" dirty="0" err="1"/>
              <a:t>okculuk</a:t>
            </a:r>
            <a:r>
              <a:rPr lang="tr-TR" dirty="0"/>
              <a:t> gibi talimler yapılmıştır(20).</a:t>
            </a:r>
          </a:p>
          <a:p>
            <a:endParaRPr lang="tr-TR" dirty="0"/>
          </a:p>
        </p:txBody>
      </p:sp>
    </p:spTree>
    <p:extLst>
      <p:ext uri="{BB962C8B-B14F-4D97-AF65-F5344CB8AC3E}">
        <p14:creationId xmlns:p14="http://schemas.microsoft.com/office/powerpoint/2010/main" val="349003874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975212"/>
            <a:ext cx="10820400" cy="3243473"/>
          </a:xfrm>
        </p:spPr>
        <p:txBody>
          <a:bodyPr/>
          <a:lstStyle/>
          <a:p>
            <a:r>
              <a:rPr lang="tr-TR" dirty="0"/>
              <a:t>Askerî kurumlarda beden eğitimi ve spor </a:t>
            </a:r>
            <a:r>
              <a:rPr lang="tr-TR" dirty="0" err="1"/>
              <a:t>acemioğlan</a:t>
            </a:r>
            <a:r>
              <a:rPr lang="tr-TR" dirty="0"/>
              <a:t> ve </a:t>
            </a:r>
            <a:r>
              <a:rPr lang="tr-TR" dirty="0" err="1"/>
              <a:t>canbazhanelerde</a:t>
            </a:r>
            <a:r>
              <a:rPr lang="tr-TR" dirty="0"/>
              <a:t> askerî talim olarak yapılırdı. Osmanlı devletinde tekkelerden bazıları spor tekkeleri olarak kullanılırdı. Spor tekkeleri kişi ve toplumun çıkarlarının eşit olduğunu kabul ederler, manevî tatmine yönelir ve mensuplarını koruyarak bir sosyal güvenlik vazifesi görmüştür(21).</a:t>
            </a:r>
          </a:p>
          <a:p>
            <a:endParaRPr lang="tr-TR" dirty="0"/>
          </a:p>
        </p:txBody>
      </p:sp>
    </p:spTree>
    <p:extLst>
      <p:ext uri="{BB962C8B-B14F-4D97-AF65-F5344CB8AC3E}">
        <p14:creationId xmlns:p14="http://schemas.microsoft.com/office/powerpoint/2010/main" val="31250497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497540"/>
            <a:ext cx="10820400" cy="3721145"/>
          </a:xfrm>
        </p:spPr>
        <p:txBody>
          <a:bodyPr/>
          <a:lstStyle/>
          <a:p>
            <a:r>
              <a:rPr lang="tr-TR" dirty="0"/>
              <a:t>Gerileme devrinde sporda da kopukluklar başlamış, 1834’de </a:t>
            </a:r>
            <a:r>
              <a:rPr lang="tr-TR" dirty="0" err="1"/>
              <a:t>Mekteb</a:t>
            </a:r>
            <a:r>
              <a:rPr lang="tr-TR" dirty="0"/>
              <a:t>-i </a:t>
            </a:r>
            <a:r>
              <a:rPr lang="tr-TR" dirty="0" err="1"/>
              <a:t>Fünun</a:t>
            </a:r>
            <a:r>
              <a:rPr lang="tr-TR" dirty="0"/>
              <a:t>-i Harbiye gibi yeni okullar açılana kadar hiçbir çalışmaya yer verilmemiştir. Tanzimat dönemi Osmanlı’nın Batıya açıldığı dönem olduğu için bu dönemde eğitim ve spor alanında çok yenilikler olmuştur. 1863’den itibaren geçmiş sistem atılarak yerine tamamen yeni olan lüzumlu alet ve tesisler inşa edilerek 1868’de Galatasaray </a:t>
            </a:r>
            <a:r>
              <a:rPr lang="tr-TR" dirty="0" err="1"/>
              <a:t>Sultanisi’nde</a:t>
            </a:r>
            <a:r>
              <a:rPr lang="tr-TR" dirty="0"/>
              <a:t> eğitime geçiriliyor ve Fransız eğitim sistemi alındığı için o dönemin hocalarının tamamı Fransız olup beden eğitimi hocası </a:t>
            </a:r>
            <a:r>
              <a:rPr lang="tr-TR" dirty="0" err="1"/>
              <a:t>Morioux’tur.Galatasaray</a:t>
            </a:r>
            <a:r>
              <a:rPr lang="tr-TR" dirty="0"/>
              <a:t> Lisesinde haftada yarım </a:t>
            </a:r>
            <a:r>
              <a:rPr lang="tr-TR" dirty="0" err="1"/>
              <a:t>saat“JohanAmaros</a:t>
            </a:r>
            <a:r>
              <a:rPr lang="tr-TR" dirty="0"/>
              <a:t>” stili </a:t>
            </a:r>
            <a:r>
              <a:rPr lang="tr-TR" dirty="0" err="1"/>
              <a:t>cimnastik</a:t>
            </a:r>
            <a:r>
              <a:rPr lang="tr-TR" dirty="0"/>
              <a:t> öğretilmiştir (22).</a:t>
            </a:r>
          </a:p>
          <a:p>
            <a:endParaRPr lang="tr-TR" dirty="0"/>
          </a:p>
        </p:txBody>
      </p:sp>
    </p:spTree>
    <p:extLst>
      <p:ext uri="{BB962C8B-B14F-4D97-AF65-F5344CB8AC3E}">
        <p14:creationId xmlns:p14="http://schemas.microsoft.com/office/powerpoint/2010/main" val="102485546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238233"/>
            <a:ext cx="10820400" cy="3980452"/>
          </a:xfrm>
        </p:spPr>
        <p:txBody>
          <a:bodyPr/>
          <a:lstStyle/>
          <a:p>
            <a:r>
              <a:rPr lang="tr-TR" dirty="0"/>
              <a:t>Galatasaray Lisesi’nde yetişen ve burada öğretmenliğe </a:t>
            </a:r>
            <a:r>
              <a:rPr lang="tr-TR" dirty="0" err="1"/>
              <a:t>başlayanFaikÜstünidman</a:t>
            </a:r>
            <a:r>
              <a:rPr lang="tr-TR" dirty="0"/>
              <a:t> 1924 yılına kadar bu okulda beden eğitimi öğretmenliği yaptı. </a:t>
            </a:r>
            <a:r>
              <a:rPr lang="tr-TR" dirty="0" err="1"/>
              <a:t>Cimnastiği</a:t>
            </a:r>
            <a:r>
              <a:rPr lang="tr-TR" dirty="0"/>
              <a:t> gençlere sevdirip yaydı. Bir de “Riyazet-i Bedeniye” adlı bir eser yazdı. Faik </a:t>
            </a:r>
            <a:r>
              <a:rPr lang="tr-TR" dirty="0" err="1"/>
              <a:t>bey’de</a:t>
            </a:r>
            <a:r>
              <a:rPr lang="tr-TR" dirty="0"/>
              <a:t> John </a:t>
            </a:r>
            <a:r>
              <a:rPr lang="tr-TR" dirty="0" err="1"/>
              <a:t>Armons</a:t>
            </a:r>
            <a:r>
              <a:rPr lang="tr-TR" dirty="0"/>
              <a:t> </a:t>
            </a:r>
            <a:r>
              <a:rPr lang="tr-TR" dirty="0" err="1"/>
              <a:t>cimnastiğini</a:t>
            </a:r>
            <a:r>
              <a:rPr lang="tr-TR" dirty="0"/>
              <a:t> öğretti ve Selim Sırrı Tarcan gibi Türk sporunun kökleşmesine emeği geçen bir şahsiyet yetiştirdi. Yabancı okullardan olan Robert Kolej de Türk spor tarihinde ayrı bir yeri olan okuldur. Basketbol ve su topu gibi branşlar ilk olarak bu okul vasıtası ile Türkiye’ye yayılmış, ilk resmî müsabakalar bu okulda yapılmıştır. Bu okulda görev </a:t>
            </a:r>
            <a:r>
              <a:rPr lang="tr-TR" dirty="0" err="1"/>
              <a:t>yapanAyşe</a:t>
            </a:r>
            <a:r>
              <a:rPr lang="tr-TR" dirty="0"/>
              <a:t> Sıdıka ve </a:t>
            </a:r>
            <a:r>
              <a:rPr lang="tr-TR" dirty="0" err="1"/>
              <a:t>Aristokli</a:t>
            </a:r>
            <a:r>
              <a:rPr lang="tr-TR" dirty="0"/>
              <a:t> Efendi beden eğitimi derslerinin sevilmesini sağlayan öğretmenlerimizdendir (23).</a:t>
            </a:r>
          </a:p>
          <a:p>
            <a:endParaRPr lang="tr-TR" dirty="0"/>
          </a:p>
        </p:txBody>
      </p:sp>
    </p:spTree>
    <p:extLst>
      <p:ext uri="{BB962C8B-B14F-4D97-AF65-F5344CB8AC3E}">
        <p14:creationId xmlns:p14="http://schemas.microsoft.com/office/powerpoint/2010/main" val="35951551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lnSpcReduction="10000"/>
          </a:bodyPr>
          <a:lstStyle/>
          <a:p>
            <a:r>
              <a:rPr lang="tr-TR" dirty="0"/>
              <a:t>Meşrutiyet ve kurtuluş savaşı yıllarında (1908-1922), beden eğitimine ve öğretmen yetiştirmeye önem verilmiştir. Ülkenin kurtuluşunun bir eğitim ordusu ile olunacağı anlaşıldığı için bu yüzden Balkan Savaşına ve Çanakkale Savaşına öğretmen okulu öğrencileri alınmamış ve bu arada beden eğitimi dersleri de hem sivil hem de askerî okullarda hızla yayılmıştır. </a:t>
            </a:r>
            <a:r>
              <a:rPr lang="tr-TR" dirty="0" err="1"/>
              <a:t>Fakat,Balkan</a:t>
            </a:r>
            <a:r>
              <a:rPr lang="tr-TR" dirty="0"/>
              <a:t> Savaşı (1912-1913) ve </a:t>
            </a:r>
            <a:r>
              <a:rPr lang="tr-TR" dirty="0" err="1"/>
              <a:t>I.Dünya</a:t>
            </a:r>
            <a:r>
              <a:rPr lang="tr-TR" dirty="0"/>
              <a:t> Savaşı (1914-1918) bu gelişmeyi yavaşlatmıştır. 1910-1911 yıllarında Maarif Nazırı Emrullah Efendi zamanında ilk lise açılarak haftada bir saat olarak Terbiye-i Bedeniye adı altında beden eğitimi dersi konulmuştur. 1913’de sultanilerde haftada iki saat beden eğitimi dersi yapılır, 1915’de ise, kız ve erkek sultanilerde haftada birer saat terbiye-i bedeniye dersi vardı. </a:t>
            </a:r>
            <a:r>
              <a:rPr lang="tr-TR" dirty="0" err="1"/>
              <a:t>Darülmuallim</a:t>
            </a:r>
            <a:r>
              <a:rPr lang="tr-TR" dirty="0"/>
              <a:t> ve </a:t>
            </a:r>
            <a:r>
              <a:rPr lang="tr-TR" dirty="0" err="1"/>
              <a:t>Darülmuallimat’da</a:t>
            </a:r>
            <a:r>
              <a:rPr lang="tr-TR" dirty="0"/>
              <a:t> (Kız ve erkek öğretmen okulu) haftada iki saat terbiye-i bedeniye dersi vardı, hocaları 1914’le 1918 arası Selim Sırrı Bey ve </a:t>
            </a:r>
            <a:r>
              <a:rPr lang="tr-TR" dirty="0" err="1"/>
              <a:t>Hantura</a:t>
            </a:r>
            <a:r>
              <a:rPr lang="tr-TR" dirty="0"/>
              <a:t> Hanımdı, haftada 23 saat ders verirlerdi. 1915’deki medreselerde de bu dersler verilmiştir(24).</a:t>
            </a:r>
          </a:p>
          <a:p>
            <a:endParaRPr lang="tr-TR" dirty="0"/>
          </a:p>
        </p:txBody>
      </p:sp>
    </p:spTree>
    <p:extLst>
      <p:ext uri="{BB962C8B-B14F-4D97-AF65-F5344CB8AC3E}">
        <p14:creationId xmlns:p14="http://schemas.microsoft.com/office/powerpoint/2010/main" val="38820935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620370"/>
            <a:ext cx="10820400" cy="3598315"/>
          </a:xfrm>
        </p:spPr>
        <p:txBody>
          <a:bodyPr/>
          <a:lstStyle/>
          <a:p>
            <a:r>
              <a:rPr lang="tr-TR" dirty="0"/>
              <a:t>Yukarıdaki paragraflardan anlaşılacağı gibi, bu dönemde iki farklı görüş beden eğitimi derslerinin okutulmasında ortaya çıkmıştır. Bunlardan Faik Bey, Alman ekolu olan John </a:t>
            </a:r>
            <a:r>
              <a:rPr lang="tr-TR" dirty="0" err="1"/>
              <a:t>Armos</a:t>
            </a:r>
            <a:r>
              <a:rPr lang="tr-TR" dirty="0"/>
              <a:t> </a:t>
            </a:r>
            <a:r>
              <a:rPr lang="tr-TR" dirty="0" err="1"/>
              <a:t>cimnastiğinin</a:t>
            </a:r>
            <a:r>
              <a:rPr lang="tr-TR" dirty="0"/>
              <a:t> öncülüğünü yapmıştır. Bu ekol maharet, cesaret, ağır disiplin isteyen bir yapıdadır. Selim Sırrı Tarcan eğitimini İsviçre’de yapmış ve 1908’de </a:t>
            </a:r>
            <a:r>
              <a:rPr lang="tr-TR" dirty="0" err="1"/>
              <a:t>Mecan</a:t>
            </a:r>
            <a:r>
              <a:rPr lang="tr-TR" dirty="0"/>
              <a:t> yokuşunda Büyük Han’ın içinde Terbiye-i Bedeniye Mektebi’ni açmıştır. 1909 yılında Beden Terbiyesi tahsili için İsveç’e gidene kadar eğitim vermiştir(25).</a:t>
            </a:r>
          </a:p>
          <a:p>
            <a:endParaRPr lang="tr-TR" dirty="0"/>
          </a:p>
        </p:txBody>
      </p:sp>
    </p:spTree>
    <p:extLst>
      <p:ext uri="{BB962C8B-B14F-4D97-AF65-F5344CB8AC3E}">
        <p14:creationId xmlns:p14="http://schemas.microsoft.com/office/powerpoint/2010/main" val="22354290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b="1" dirty="0"/>
              <a:t>2. Avrupa’da Beden Eğitimi ve Sporun Gelişimi</a:t>
            </a:r>
            <a:r>
              <a:rPr lang="tr-TR" dirty="0"/>
              <a:t/>
            </a:r>
            <a:br>
              <a:rPr lang="tr-TR" dirty="0"/>
            </a:br>
            <a:endParaRPr lang="tr-TR" dirty="0"/>
          </a:p>
        </p:txBody>
      </p:sp>
      <p:sp>
        <p:nvSpPr>
          <p:cNvPr id="3" name="İçerik Yer Tutucusu 2"/>
          <p:cNvSpPr>
            <a:spLocks noGrp="1"/>
          </p:cNvSpPr>
          <p:nvPr>
            <p:ph idx="1"/>
          </p:nvPr>
        </p:nvSpPr>
        <p:spPr/>
        <p:txBody>
          <a:bodyPr>
            <a:normAutofit fontScale="92500" lnSpcReduction="20000"/>
          </a:bodyPr>
          <a:lstStyle/>
          <a:p>
            <a:r>
              <a:rPr lang="tr-TR" dirty="0"/>
              <a:t>Eski Yunan uygarlığında vücut kültürü gücünü dinsel inanışlardan almış ancak, tanrıların özlediği insan tipinin meydana getirilmesinde eğitim vasıtası ile insan ruhu ve bedeni, ölçülü, dengeli gelişirken, en güzele ve en mükemmele ulaşılmaya çalışılmıştır. Roma İmparatorlarından </a:t>
            </a:r>
            <a:r>
              <a:rPr lang="tr-TR" dirty="0" err="1"/>
              <a:t>Marc’ın</a:t>
            </a:r>
            <a:r>
              <a:rPr lang="tr-TR" dirty="0"/>
              <a:t> özel doktoru </a:t>
            </a:r>
            <a:r>
              <a:rPr lang="tr-TR" dirty="0" err="1"/>
              <a:t>Calinos</a:t>
            </a:r>
            <a:r>
              <a:rPr lang="tr-TR" dirty="0"/>
              <a:t> asrında M.Ö.400’den önce vücut idmanlarının Atina’da mükemmel bir hâle geldiğini iddia etmesine rağmen, Homeros vücut kültürünün daha eskiye dayandığını ileri sürmektedir. </a:t>
            </a:r>
            <a:r>
              <a:rPr lang="tr-TR" dirty="0" err="1"/>
              <a:t>İliada</a:t>
            </a:r>
            <a:r>
              <a:rPr lang="tr-TR" dirty="0"/>
              <a:t> ve </a:t>
            </a:r>
            <a:r>
              <a:rPr lang="tr-TR" dirty="0" err="1"/>
              <a:t>Odysee</a:t>
            </a:r>
            <a:r>
              <a:rPr lang="tr-TR" dirty="0"/>
              <a:t> isimli eserler, </a:t>
            </a:r>
            <a:r>
              <a:rPr lang="tr-TR" dirty="0" err="1"/>
              <a:t>Perikles</a:t>
            </a:r>
            <a:r>
              <a:rPr lang="tr-TR" dirty="0"/>
              <a:t> devrinden çok </a:t>
            </a:r>
            <a:r>
              <a:rPr lang="tr-TR" dirty="0" err="1"/>
              <a:t>önceleri,Yunanlıların</a:t>
            </a:r>
            <a:r>
              <a:rPr lang="tr-TR" dirty="0"/>
              <a:t> güreştiklerinden, disk attıklarından, yaya yarışları yaptıklarından bahsetmektedir. Ayrıca, bu eserlerde, </a:t>
            </a:r>
            <a:r>
              <a:rPr lang="tr-TR" dirty="0" err="1"/>
              <a:t>Troie</a:t>
            </a:r>
            <a:r>
              <a:rPr lang="tr-TR" dirty="0"/>
              <a:t> Muhasarası sırasında Yunanlı askerlerin formlarını kaybetmemek için güreş yaptıkları belirtilmektedir. Tarihçiler </a:t>
            </a:r>
            <a:r>
              <a:rPr lang="tr-TR" dirty="0" err="1"/>
              <a:t>Troie</a:t>
            </a:r>
            <a:r>
              <a:rPr lang="tr-TR" dirty="0"/>
              <a:t> Muhasarası ile </a:t>
            </a:r>
            <a:r>
              <a:rPr lang="tr-TR" dirty="0" err="1"/>
              <a:t>Pericles</a:t>
            </a:r>
            <a:r>
              <a:rPr lang="tr-TR" dirty="0"/>
              <a:t> devri arasında çok fark olduğunu, birinin yeni gelişen diğerinin kemale ermiş medeniyet olarak nitelendirilmektedirler (2). Bunun için de beden eğitiminin gereğinin anlaşılarak, öğretmen, araç ve gereçler, çalışma alanının düzenlenmesi ve alt yapı kültürünün olması gerektiğini vurgulamaktadırlar. Gerçek devlet adamları, beden eğitimine kutsal bir nitelik kazandırarak, vücut kültürünün bir tanrı borcu olduğunu vatandaşlarına kabul ettirerek bu eğitimin gelenek hâline gelmesine yol açmışlardır.</a:t>
            </a:r>
          </a:p>
          <a:p>
            <a:endParaRPr lang="tr-TR" dirty="0"/>
          </a:p>
        </p:txBody>
      </p:sp>
    </p:spTree>
    <p:extLst>
      <p:ext uri="{BB962C8B-B14F-4D97-AF65-F5344CB8AC3E}">
        <p14:creationId xmlns:p14="http://schemas.microsoft.com/office/powerpoint/2010/main" val="3562487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552131"/>
            <a:ext cx="10820400" cy="3666554"/>
          </a:xfrm>
        </p:spPr>
        <p:txBody>
          <a:bodyPr/>
          <a:lstStyle/>
          <a:p>
            <a:r>
              <a:rPr lang="tr-TR" dirty="0"/>
              <a:t>Cumhuriyetle birlikte bütün eğitim ve öğretim kurumlarında üniversiteler hariç beden eğitimi mecburi tutulmuştur. 14 Ağustos 1923’de İcra vekiller heyetinin programının 6. maddesi, beden eğitimi öğretmeni yetiştiren bir okulun açılması ve izcilik faaliyetlerine önem verileceği ve programla ilgili esasların uygulamaya konulacağı belirtilmiştir. Okyar hükûmeti, beden eğitimi ve spor konusunda başarılı bazı gençleri yurt dışına yollamışlardır. Bunlardan günümüzde bilinenler; Nizamettin </a:t>
            </a:r>
            <a:r>
              <a:rPr lang="tr-TR" dirty="0" err="1"/>
              <a:t>Kırşanİsveç</a:t>
            </a:r>
            <a:r>
              <a:rPr lang="tr-TR" dirty="0"/>
              <a:t>, </a:t>
            </a:r>
            <a:r>
              <a:rPr lang="tr-TR" dirty="0" err="1"/>
              <a:t>VildanAşır</a:t>
            </a:r>
            <a:r>
              <a:rPr lang="tr-TR" dirty="0"/>
              <a:t> ile </a:t>
            </a:r>
            <a:r>
              <a:rPr lang="tr-TR" dirty="0" err="1"/>
              <a:t>Suatbey</a:t>
            </a:r>
            <a:r>
              <a:rPr lang="tr-TR" dirty="0"/>
              <a:t> Belçika’ya gönderilmişlerdir(26).</a:t>
            </a:r>
          </a:p>
          <a:p>
            <a:endParaRPr lang="tr-TR" dirty="0"/>
          </a:p>
        </p:txBody>
      </p:sp>
    </p:spTree>
    <p:extLst>
      <p:ext uri="{BB962C8B-B14F-4D97-AF65-F5344CB8AC3E}">
        <p14:creationId xmlns:p14="http://schemas.microsoft.com/office/powerpoint/2010/main" val="26717583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483893"/>
            <a:ext cx="10820400" cy="3734792"/>
          </a:xfrm>
        </p:spPr>
        <p:txBody>
          <a:bodyPr/>
          <a:lstStyle/>
          <a:p>
            <a:r>
              <a:rPr lang="tr-TR" dirty="0"/>
              <a:t>Mustafa Necati </a:t>
            </a:r>
            <a:r>
              <a:rPr lang="tr-TR" dirty="0" err="1"/>
              <a:t>BeyinMillî</a:t>
            </a:r>
            <a:r>
              <a:rPr lang="tr-TR" dirty="0"/>
              <a:t> </a:t>
            </a:r>
            <a:r>
              <a:rPr lang="tr-TR" dirty="0" err="1"/>
              <a:t>EğitimBakanı</a:t>
            </a:r>
            <a:r>
              <a:rPr lang="tr-TR" dirty="0"/>
              <a:t> olduğu dönemde (1925-1929) ilk defa devletin beden eğitimi öğretmeni yetiştirmek için kurs açtığını görüyoruz.1926’da açılan bu kursa, Ali Abalı, Nevzat </a:t>
            </a:r>
            <a:r>
              <a:rPr lang="tr-TR" dirty="0" err="1"/>
              <a:t>Ayas</a:t>
            </a:r>
            <a:r>
              <a:rPr lang="tr-TR" dirty="0"/>
              <a:t>, Ergun </a:t>
            </a:r>
            <a:r>
              <a:rPr lang="tr-TR" dirty="0" err="1"/>
              <a:t>Hiçyılmaz</a:t>
            </a:r>
            <a:r>
              <a:rPr lang="tr-TR" dirty="0"/>
              <a:t> ve Zehra Alagöz katılıyor. Kursun müdürlüğünü </a:t>
            </a:r>
            <a:r>
              <a:rPr lang="tr-TR" dirty="0" err="1"/>
              <a:t>SelimSırrı</a:t>
            </a:r>
            <a:r>
              <a:rPr lang="tr-TR" dirty="0"/>
              <a:t> Tarcan yapıyor, fakat 1928’de Nizamettin Kırşan yurt dışından döndükten sonra müdürlüğü üstleniyor. Kursun ders programı; </a:t>
            </a:r>
            <a:r>
              <a:rPr lang="tr-TR" dirty="0" err="1"/>
              <a:t>BedenTerbiyesi</a:t>
            </a:r>
            <a:r>
              <a:rPr lang="tr-TR" dirty="0"/>
              <a:t> Nazariyatı, Fizyoloji, Anatomi, </a:t>
            </a:r>
            <a:r>
              <a:rPr lang="tr-TR" dirty="0" err="1"/>
              <a:t>Mihanikiyeti</a:t>
            </a:r>
            <a:r>
              <a:rPr lang="tr-TR" dirty="0"/>
              <a:t> Hareket, </a:t>
            </a:r>
            <a:r>
              <a:rPr lang="tr-TR" dirty="0" err="1"/>
              <a:t>Hıfzısıhha</a:t>
            </a:r>
            <a:r>
              <a:rPr lang="tr-TR" dirty="0"/>
              <a:t> dersleri ile </a:t>
            </a:r>
            <a:r>
              <a:rPr lang="tr-TR" dirty="0" err="1"/>
              <a:t>SporNazariyatı</a:t>
            </a:r>
            <a:r>
              <a:rPr lang="tr-TR" dirty="0"/>
              <a:t> ve Tatbiki uygulama dersleri yer almıştır. Kurs için yurt dışından öğretmenler getirilmiş, dört yıl mezun vermiş ve 1930’da kapatılmıştır(27).</a:t>
            </a:r>
          </a:p>
          <a:p>
            <a:endParaRPr lang="tr-TR" dirty="0"/>
          </a:p>
        </p:txBody>
      </p:sp>
    </p:spTree>
    <p:extLst>
      <p:ext uri="{BB962C8B-B14F-4D97-AF65-F5344CB8AC3E}">
        <p14:creationId xmlns:p14="http://schemas.microsoft.com/office/powerpoint/2010/main" val="13753631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838733"/>
            <a:ext cx="10820400" cy="3379951"/>
          </a:xfrm>
        </p:spPr>
        <p:txBody>
          <a:bodyPr/>
          <a:lstStyle/>
          <a:p>
            <a:r>
              <a:rPr lang="tr-TR" dirty="0"/>
              <a:t>13 Mart 1925’de çıkan 439 sayılı Kanunla beden eğitimi öğretmenleri bu konuda eğitim veren yüksek okul mezunlarından yetişmeye başlamış, </a:t>
            </a:r>
            <a:r>
              <a:rPr lang="tr-TR" dirty="0" err="1"/>
              <a:t>Dr.Raşit</a:t>
            </a:r>
            <a:r>
              <a:rPr lang="tr-TR" dirty="0"/>
              <a:t> Galip Bey Millî Eğitim Bakanı iken, Gazi Orta Muallim Mektebi ve Terbiye Enstitüsü’ne bağlı olarak beden terbiyesi şubesi, 1933 şubatta eğitim ve öğretime açılmıştır. Öğrenim süresi 3 yıl olup ilk mezunları erkek öğrencilerdir. Kız öğrenciler 1936 yılında öğrenime alınmışlardır. İlk mezununu 1935’de vermiş ve ilk mezun Ali Naci oğlu Fuat’tır (28).</a:t>
            </a:r>
          </a:p>
          <a:p>
            <a:endParaRPr lang="tr-TR" dirty="0"/>
          </a:p>
        </p:txBody>
      </p:sp>
    </p:spTree>
    <p:extLst>
      <p:ext uri="{BB962C8B-B14F-4D97-AF65-F5344CB8AC3E}">
        <p14:creationId xmlns:p14="http://schemas.microsoft.com/office/powerpoint/2010/main" val="116366570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07502" y="0"/>
            <a:ext cx="5884498" cy="3920547"/>
          </a:xfrm>
        </p:spPr>
      </p:pic>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5445457" cy="3639759"/>
          </a:xfrm>
          <a:prstGeom prst="rect">
            <a:avLst/>
          </a:prstGeom>
        </p:spPr>
      </p:pic>
      <p:pic>
        <p:nvPicPr>
          <p:cNvPr id="6" name="Resim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5641" y="2926560"/>
            <a:ext cx="4904949" cy="3931440"/>
          </a:xfrm>
          <a:prstGeom prst="rect">
            <a:avLst/>
          </a:prstGeom>
        </p:spPr>
      </p:pic>
    </p:spTree>
    <p:extLst>
      <p:ext uri="{BB962C8B-B14F-4D97-AF65-F5344CB8AC3E}">
        <p14:creationId xmlns:p14="http://schemas.microsoft.com/office/powerpoint/2010/main" val="124166207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511189"/>
            <a:ext cx="10820400" cy="3707496"/>
          </a:xfrm>
        </p:spPr>
        <p:txBody>
          <a:bodyPr/>
          <a:lstStyle/>
          <a:p>
            <a:r>
              <a:rPr lang="tr-TR" dirty="0"/>
              <a:t>Beden Eğitimi Bölümüne ait ilk </a:t>
            </a:r>
            <a:r>
              <a:rPr lang="tr-TR" dirty="0" err="1"/>
              <a:t>elegeçen</a:t>
            </a:r>
            <a:r>
              <a:rPr lang="tr-TR" dirty="0"/>
              <a:t> müfredat 1941-1942 yılında uygulananıdır. Dersler; </a:t>
            </a:r>
            <a:r>
              <a:rPr lang="tr-TR" dirty="0" err="1"/>
              <a:t>cimnastik</a:t>
            </a:r>
            <a:r>
              <a:rPr lang="tr-TR" dirty="0"/>
              <a:t>, sporlar, oyun ve halk dansları, tıbbî </a:t>
            </a:r>
            <a:r>
              <a:rPr lang="tr-TR" dirty="0" err="1"/>
              <a:t>cimnastik</a:t>
            </a:r>
            <a:r>
              <a:rPr lang="tr-TR" dirty="0"/>
              <a:t> ve masaj, tatbikat ve seminerler, </a:t>
            </a:r>
            <a:r>
              <a:rPr lang="tr-TR" dirty="0" err="1"/>
              <a:t>pedegoji</a:t>
            </a:r>
            <a:r>
              <a:rPr lang="tr-TR" dirty="0"/>
              <a:t> ve umumi öğretme usulleri, beden eğitimi nazariyesi, beden eğitimi tarihi, anatomi, fizyoloji, spor sağlığı, </a:t>
            </a:r>
            <a:r>
              <a:rPr lang="tr-TR" dirty="0" err="1"/>
              <a:t>antropometre</a:t>
            </a:r>
            <a:r>
              <a:rPr lang="tr-TR" dirty="0"/>
              <a:t>, teşkilât ve idare, yabancı dil, Müzik, askerlik, </a:t>
            </a:r>
            <a:r>
              <a:rPr lang="tr-TR" dirty="0" err="1"/>
              <a:t>Türkİnk.Tarihi</a:t>
            </a:r>
            <a:r>
              <a:rPr lang="tr-TR" dirty="0"/>
              <a:t>, Türkiye Cumhuriyeti rejimi gibi dersler 3 yıl boyunca, 204 saat ve altı </a:t>
            </a:r>
            <a:r>
              <a:rPr lang="tr-TR" dirty="0" err="1"/>
              <a:t>sömestir</a:t>
            </a:r>
            <a:r>
              <a:rPr lang="tr-TR" dirty="0"/>
              <a:t> karşılığı işleniyor. Ders programının muhtevası % 47’si alan bilgisi, % 20’si öğretmenlik formasyonu dersleri, % 33’ü genel kültür dersleri idi (29).</a:t>
            </a:r>
          </a:p>
          <a:p>
            <a:endParaRPr lang="tr-TR" dirty="0"/>
          </a:p>
        </p:txBody>
      </p:sp>
    </p:spTree>
    <p:extLst>
      <p:ext uri="{BB962C8B-B14F-4D97-AF65-F5344CB8AC3E}">
        <p14:creationId xmlns:p14="http://schemas.microsoft.com/office/powerpoint/2010/main" val="313588034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057402"/>
            <a:ext cx="10820400" cy="4161284"/>
          </a:xfrm>
        </p:spPr>
        <p:txBody>
          <a:bodyPr/>
          <a:lstStyle/>
          <a:p>
            <a:r>
              <a:rPr lang="tr-TR" dirty="0"/>
              <a:t>Gazi Orta Muallim Mektebi ve Terbiye Enstitüsü 1946-1947 yılında Gazi Eğitim Enstitüsü adını almış, 1933’den 1968’e kadar dokuz defa müfredat değiştirmiştir. 1968’e kadar Türkiye’de dört beden eğitimi öğretmeni yetiştiren enstitü vardı. Bunlar; Gazi Eğitim Enstitüsü-Beden Eğitimi Bölümü (Ankara), Atatürk Eğitim Enstitüsü-Beden Eğitimi Bölümü (İstanbul), Buca Eğitim Enstitüsü-Beden Eğitimi Bölümü (İzmir), Diyarbakır Eğitim Enstitüsü-Beden Eğitimi Bölümü (Diyarbakır). 1974 ve 1976 yılları arasında üç Gençlik ve Spor Akademisi açılmıştır. Bunlar; Ankara 19 Mayıs Gençlik ve Spor Akademisi, İstanbul Anadoluhisarı Gençlik ve Spor Akademisi, Manisa Gençlik ve Spor Akademisi, bu okulların öğretim süreleri dört yıl olup ilk iki yılın sonunda öğrenci seçtiği branşın esas ve yardımcı branş derslerini alırdı. Spor Akademisi öğrencileri % 69-71 arası alan bilgisi dersleri, % 21 genel kültür dersleri, % 10 öğretmenlik formasyon derslerini 51 veya 56 ders içinde almışlardır(30).</a:t>
            </a:r>
          </a:p>
          <a:p>
            <a:endParaRPr lang="tr-TR" dirty="0"/>
          </a:p>
        </p:txBody>
      </p:sp>
    </p:spTree>
    <p:extLst>
      <p:ext uri="{BB962C8B-B14F-4D97-AF65-F5344CB8AC3E}">
        <p14:creationId xmlns:p14="http://schemas.microsoft.com/office/powerpoint/2010/main" val="357239787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a:t>1978-1979 yıllarında Enstitülerin öğrenim süreleri dört yıla çıkarılarak isimleri Yüksek Öğretmen Okulu adını aldı. 20 Temmuz 1982 yıl ve 41 Yüksek Öğretim Kurumları Teşkilâtı Hakkındaki Kanun Hükmünde Kararname ile tüm yüksek öğretim kurumları yeniden </a:t>
            </a:r>
            <a:r>
              <a:rPr lang="tr-TR" dirty="0" err="1"/>
              <a:t>örgütlenmesiyle,Yüksek</a:t>
            </a:r>
            <a:r>
              <a:rPr lang="tr-TR" dirty="0"/>
              <a:t> Öğretmen Okulları Beden Eğitim Bölümleri, Gençlik Spor </a:t>
            </a:r>
            <a:r>
              <a:rPr lang="tr-TR" dirty="0" err="1"/>
              <a:t>Akademileri,Beden</a:t>
            </a:r>
            <a:r>
              <a:rPr lang="tr-TR" dirty="0"/>
              <a:t> Eğitimi ve Spor Yüksek Okulu ile ODTÜ Beden Eğitim Spor ve Rekreasyon bölümleri lağvedilerek üniversitelerin eğitim fakültelerine beden eğitimi ve spor bölümleri olarak bağlanmıştır. Sadece ODTÜ Beden Eğitimi Spor bölümü beş yıl olup diğerleri dört yıllık eğitim vermektedirler. Dört yıl boyunca 37-59 ayrı ders verilmektedir. Derslerin % 60’ı alan bilgisi dersleri, % 18’i genel kültür dersleri, % 18’i öğretmenlik formasyon dersleridir(31).</a:t>
            </a:r>
          </a:p>
          <a:p>
            <a:endParaRPr lang="tr-TR" dirty="0"/>
          </a:p>
        </p:txBody>
      </p:sp>
    </p:spTree>
    <p:extLst>
      <p:ext uri="{BB962C8B-B14F-4D97-AF65-F5344CB8AC3E}">
        <p14:creationId xmlns:p14="http://schemas.microsoft.com/office/powerpoint/2010/main" val="51953203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sp>
        <p:nvSpPr>
          <p:cNvPr id="3" name="İçerik Yer Tutucusu 2"/>
          <p:cNvSpPr>
            <a:spLocks noGrp="1"/>
          </p:cNvSpPr>
          <p:nvPr>
            <p:ph idx="1"/>
          </p:nvPr>
        </p:nvSpPr>
        <p:spPr>
          <a:xfrm>
            <a:off x="685800" y="2593075"/>
            <a:ext cx="10820400" cy="3625610"/>
          </a:xfrm>
        </p:spPr>
        <p:txBody>
          <a:bodyPr/>
          <a:lstStyle/>
          <a:p>
            <a:r>
              <a:rPr lang="tr-TR" dirty="0"/>
              <a:t>Bugün Türkiye’de çeşitli üniversitelerde 74’ü aşkın beden eğitimi ve spor bölümü, yüksekokullar ve çeşitli üniversitelerdeki Enstitülere bağlı Beden Eğitimi ve Spor Anabilim Dallarında yüksek lisans ve doktora eğitimi verilmekte ve bu konularda bilimsel araştırmalar yapılmaktadır (32). Ayrıca, beden eğitimi ve sporla ilgili olarak üniversiteler veya bakanlıklar aracılığı ile yurtdışına, özellikle </a:t>
            </a:r>
            <a:r>
              <a:rPr lang="tr-TR" dirty="0" err="1"/>
              <a:t>master</a:t>
            </a:r>
            <a:r>
              <a:rPr lang="tr-TR" dirty="0"/>
              <a:t> ve doktora için öğrenci gönderilmektedir. Hizmet içi eğitim kursları düzenlenmekte, spor meslek liseleri açılmakta ve spor eğitim, sağlık ve araştırma merkezi faaliyetlerini sürdürmektedir.</a:t>
            </a:r>
          </a:p>
          <a:p>
            <a:endParaRPr lang="tr-TR" dirty="0"/>
          </a:p>
        </p:txBody>
      </p:sp>
    </p:spTree>
    <p:extLst>
      <p:ext uri="{BB962C8B-B14F-4D97-AF65-F5344CB8AC3E}">
        <p14:creationId xmlns:p14="http://schemas.microsoft.com/office/powerpoint/2010/main" val="12752338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Sonuç</a:t>
            </a:r>
            <a:r>
              <a:rPr lang="tr-TR" dirty="0"/>
              <a:t/>
            </a:r>
            <a:br>
              <a:rPr lang="tr-TR" dirty="0"/>
            </a:br>
            <a:endParaRPr lang="tr-TR" dirty="0"/>
          </a:p>
        </p:txBody>
      </p:sp>
      <p:sp>
        <p:nvSpPr>
          <p:cNvPr id="3" name="İçerik Yer Tutucusu 2"/>
          <p:cNvSpPr>
            <a:spLocks noGrp="1"/>
          </p:cNvSpPr>
          <p:nvPr>
            <p:ph idx="1"/>
          </p:nvPr>
        </p:nvSpPr>
        <p:spPr/>
        <p:txBody>
          <a:bodyPr/>
          <a:lstStyle/>
          <a:p>
            <a:r>
              <a:rPr lang="tr-TR" dirty="0"/>
              <a:t>İnsanlık tarihi boyunca spor ve vücut kültürü sosyal hayatta önemli bir yere sahip olmuştur. Özellikle 1900’lü yıllardan sonra milletler mücadelesine dönen dünyamızda, sıcak savaşların durduğu dönemlerde insanlar ülkeleri için spor alanlarında mücadele etmektedirler. Olimpiyat oyunlarının tekrar başlaması ve spor branşlarının bütün dünyada federasyonlaşmaya (FİFA, </a:t>
            </a:r>
            <a:r>
              <a:rPr lang="tr-TR" dirty="0" err="1"/>
              <a:t>FİLAgibi</a:t>
            </a:r>
            <a:r>
              <a:rPr lang="tr-TR" dirty="0"/>
              <a:t>) gitmeleri neticesinde Dünya </a:t>
            </a:r>
            <a:r>
              <a:rPr lang="tr-TR" dirty="0" err="1"/>
              <a:t>Şampiyonaları,Avrupa</a:t>
            </a:r>
            <a:r>
              <a:rPr lang="tr-TR" dirty="0"/>
              <a:t> Şampiyonaları, Asya oyunları, PAN-</a:t>
            </a:r>
            <a:r>
              <a:rPr lang="tr-TR" dirty="0" err="1"/>
              <a:t>AMoyunları,Afrika</a:t>
            </a:r>
            <a:r>
              <a:rPr lang="tr-TR" dirty="0"/>
              <a:t> Oyunları ve Akdeniz Oyunlarına katılan sporcular, ülkelerinin reklâmı ve propagandası için kıyasıya yarışıp, ülkelerini en iyi şekilde temsil etmeye çalışmaktadırlar.1976 Montreal Olimpiyatları 100 m. Şampiyonu </a:t>
            </a:r>
            <a:r>
              <a:rPr lang="tr-TR" dirty="0" err="1"/>
              <a:t>Trinidat’lı</a:t>
            </a:r>
            <a:r>
              <a:rPr lang="tr-TR" dirty="0"/>
              <a:t> atletin </a:t>
            </a:r>
            <a:r>
              <a:rPr lang="tr-TR" dirty="0" err="1"/>
              <a:t>gazetecilere,“ben</a:t>
            </a:r>
            <a:r>
              <a:rPr lang="tr-TR" dirty="0"/>
              <a:t> ülkemi dünyaya tanıtmaya geldim.” demesi buna güzel bir örnektir.</a:t>
            </a:r>
          </a:p>
          <a:p>
            <a:endParaRPr lang="tr-TR" dirty="0"/>
          </a:p>
        </p:txBody>
      </p:sp>
    </p:spTree>
    <p:extLst>
      <p:ext uri="{BB962C8B-B14F-4D97-AF65-F5344CB8AC3E}">
        <p14:creationId xmlns:p14="http://schemas.microsoft.com/office/powerpoint/2010/main" val="391098239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811439"/>
            <a:ext cx="10820400" cy="3407246"/>
          </a:xfrm>
        </p:spPr>
        <p:txBody>
          <a:bodyPr/>
          <a:lstStyle/>
          <a:p>
            <a:r>
              <a:rPr lang="tr-TR" dirty="0"/>
              <a:t>İkinci Dünya Savaşı’ndan sonra Batı bloku ve Doğu bloku diye dünya ikiye ayrılınca bu rekabet tamamen soğuk savaş şeklini aldı. Ayrıca, tıp, biyoloji ve kimya bilimlerinin de sporda kullanılmasıyla, bu alanda bilimsel çalışmaların artmasına yol </a:t>
            </a:r>
            <a:r>
              <a:rPr lang="tr-TR" dirty="0" err="1"/>
              <a:t>açtı.Çeşitli</a:t>
            </a:r>
            <a:r>
              <a:rPr lang="tr-TR" dirty="0"/>
              <a:t> laboratuvar çalışmaları, denemeler, hız, kuvvet, estetik ve her gün kırılan rekorlarla beden eğitimi ve spor teoride ve günlük yaşamda ön plâna çıktı.</a:t>
            </a:r>
          </a:p>
          <a:p>
            <a:endParaRPr lang="tr-TR" dirty="0"/>
          </a:p>
        </p:txBody>
      </p:sp>
    </p:spTree>
    <p:extLst>
      <p:ext uri="{BB962C8B-B14F-4D97-AF65-F5344CB8AC3E}">
        <p14:creationId xmlns:p14="http://schemas.microsoft.com/office/powerpoint/2010/main" val="19396083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normAutofit fontScale="92500" lnSpcReduction="10000"/>
          </a:bodyPr>
          <a:lstStyle/>
          <a:p>
            <a:r>
              <a:rPr lang="tr-TR" dirty="0"/>
              <a:t>Eski Yunanistan’da çeşitli şehirlerde dinî bayramlar yapılırdı. </a:t>
            </a:r>
            <a:r>
              <a:rPr lang="tr-TR" dirty="0" err="1"/>
              <a:t>Panheleniku</a:t>
            </a:r>
            <a:r>
              <a:rPr lang="tr-TR" dirty="0"/>
              <a:t> denilen bu birleşme günlerinde şehirlerin en güzel vücutlu ve en kuvvetli insanları seçilerek yarışmalara katılırlardı. Bu yarışmalar; </a:t>
            </a:r>
            <a:r>
              <a:rPr lang="tr-TR" dirty="0" err="1"/>
              <a:t>Delphe’de</a:t>
            </a:r>
            <a:r>
              <a:rPr lang="tr-TR" dirty="0"/>
              <a:t> dört senede bir tanrı </a:t>
            </a:r>
            <a:r>
              <a:rPr lang="tr-TR" dirty="0" err="1"/>
              <a:t>Apollon</a:t>
            </a:r>
            <a:r>
              <a:rPr lang="tr-TR" dirty="0"/>
              <a:t> için yapılırdı. Yine, </a:t>
            </a:r>
            <a:r>
              <a:rPr lang="tr-TR" dirty="0" err="1"/>
              <a:t>Koret</a:t>
            </a:r>
            <a:r>
              <a:rPr lang="tr-TR" dirty="0"/>
              <a:t> kentinde ibaret niteliğinde dört senede bir, </a:t>
            </a:r>
            <a:r>
              <a:rPr lang="tr-TR" dirty="0" err="1"/>
              <a:t>Poleponez</a:t>
            </a:r>
            <a:r>
              <a:rPr lang="tr-TR" dirty="0"/>
              <a:t> yarım adasının kuzey doğusunda ise, </a:t>
            </a:r>
            <a:r>
              <a:rPr lang="tr-TR" dirty="0" err="1"/>
              <a:t>Argolit</a:t>
            </a:r>
            <a:r>
              <a:rPr lang="tr-TR" dirty="0"/>
              <a:t> dağlarının eteklerinde </a:t>
            </a:r>
            <a:r>
              <a:rPr lang="tr-TR" dirty="0" err="1"/>
              <a:t>Nemee</a:t>
            </a:r>
            <a:r>
              <a:rPr lang="tr-TR" dirty="0"/>
              <a:t> ormanında üç yılda bir yarışmalar </a:t>
            </a:r>
            <a:r>
              <a:rPr lang="tr-TR" dirty="0" err="1"/>
              <a:t>yapılırdı.İbadet</a:t>
            </a:r>
            <a:r>
              <a:rPr lang="tr-TR" dirty="0"/>
              <a:t> şeklinde olan en meşhur yarışmalar </a:t>
            </a:r>
            <a:r>
              <a:rPr lang="tr-TR" dirty="0" err="1"/>
              <a:t>Olimpie</a:t>
            </a:r>
            <a:r>
              <a:rPr lang="tr-TR" dirty="0"/>
              <a:t> şehrinde her dört yılda bir yapılan Olimpiyat Oyunlarıdır. Olimpiyatların özü ve büyüklüğünün kaynağı iyi bir vatandaş olmak, diğer taraftan kuvvet, cesaret ve </a:t>
            </a:r>
            <a:r>
              <a:rPr lang="tr-TR" dirty="0" err="1"/>
              <a:t>adelelerin</a:t>
            </a:r>
            <a:r>
              <a:rPr lang="tr-TR" dirty="0"/>
              <a:t> ahenk ve </a:t>
            </a:r>
            <a:r>
              <a:rPr lang="tr-TR" dirty="0" err="1"/>
              <a:t>zerafetini</a:t>
            </a:r>
            <a:r>
              <a:rPr lang="tr-TR" dirty="0"/>
              <a:t> sağlamaktı. Milat’tan 884 yıl önce, </a:t>
            </a:r>
            <a:r>
              <a:rPr lang="tr-TR" dirty="0" err="1"/>
              <a:t>Kralİphitos</a:t>
            </a:r>
            <a:r>
              <a:rPr lang="tr-TR" dirty="0"/>
              <a:t> tanrı Zeus için her dört senede bir Haziran ayları sonunda yaptırırdı. Milat’tan dört asır sonraya kadar 1200 yıl yapıla gelmiştir. Olimpiyatlarda; birinci gün dinî merasim yapılır ve beş gün olimpiyatlar yaya yarışlar olup, </a:t>
            </a:r>
            <a:r>
              <a:rPr lang="tr-TR" dirty="0" err="1"/>
              <a:t>onsekizinci</a:t>
            </a:r>
            <a:r>
              <a:rPr lang="tr-TR" dirty="0"/>
              <a:t> yarışlarda, atlama disk atma, cirit ve güreş ve </a:t>
            </a:r>
            <a:r>
              <a:rPr lang="tr-TR" dirty="0" err="1"/>
              <a:t>yirmiüçüncü</a:t>
            </a:r>
            <a:r>
              <a:rPr lang="tr-TR" dirty="0"/>
              <a:t> olimpiyatlarda ellerine meşin eldivenlerle </a:t>
            </a:r>
            <a:r>
              <a:rPr lang="tr-TR" dirty="0" err="1"/>
              <a:t>Pugilat</a:t>
            </a:r>
            <a:r>
              <a:rPr lang="tr-TR" dirty="0"/>
              <a:t> denilen boks müsabakaları ilâve </a:t>
            </a:r>
            <a:r>
              <a:rPr lang="tr-TR" dirty="0" err="1"/>
              <a:t>edilmiştir.Spor</a:t>
            </a:r>
            <a:r>
              <a:rPr lang="tr-TR" dirty="0"/>
              <a:t> müsabakaları yapılırken diğer tarafta şairler, </a:t>
            </a:r>
            <a:r>
              <a:rPr lang="tr-TR" dirty="0" err="1"/>
              <a:t>heykeltraşlar</a:t>
            </a:r>
            <a:r>
              <a:rPr lang="tr-TR" dirty="0"/>
              <a:t>, edebiyatçılar da fikir ve bilgi müsabakaları yaparlardı (3).</a:t>
            </a:r>
          </a:p>
          <a:p>
            <a:endParaRPr lang="tr-TR" dirty="0"/>
          </a:p>
        </p:txBody>
      </p:sp>
    </p:spTree>
    <p:extLst>
      <p:ext uri="{BB962C8B-B14F-4D97-AF65-F5344CB8AC3E}">
        <p14:creationId xmlns:p14="http://schemas.microsoft.com/office/powerpoint/2010/main" val="71395890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674961"/>
            <a:ext cx="10820400" cy="3543724"/>
          </a:xfrm>
        </p:spPr>
        <p:txBody>
          <a:bodyPr/>
          <a:lstStyle/>
          <a:p>
            <a:r>
              <a:rPr lang="tr-TR" dirty="0"/>
              <a:t>Şüphesiz, bütün bunları yapabilmek, ülkelerin ekonomilerine, eğitim ve bilimsel araştırma düzeylerine bağlıdır. Araştırmaya bütçesinin % 1’ini dahi ayıramayan ve günü birlik politikalarla yönetilen ülkemizde sporda, büyük başarılara ulaşılması kolay değildir. Anayasamızın 59. maddesinde her vatandaşın spor yapması devletin güvencesinde denilmesine rağmen, spor yapmak ve kitleleri sporla buluşturmak oldukça zordur.</a:t>
            </a:r>
          </a:p>
          <a:p>
            <a:endParaRPr lang="tr-TR" dirty="0"/>
          </a:p>
        </p:txBody>
      </p:sp>
    </p:spTree>
    <p:extLst>
      <p:ext uri="{BB962C8B-B14F-4D97-AF65-F5344CB8AC3E}">
        <p14:creationId xmlns:p14="http://schemas.microsoft.com/office/powerpoint/2010/main" val="113347965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688609"/>
            <a:ext cx="10820400" cy="3530076"/>
          </a:xfrm>
        </p:spPr>
        <p:txBody>
          <a:bodyPr/>
          <a:lstStyle/>
          <a:p>
            <a:r>
              <a:rPr lang="tr-TR" dirty="0"/>
              <a:t>Türkiye Cumhuriyeti’nin kuruluşundan günümüze kadar kurslar, enstitüler, akademiler, yüksekokullar ve üniversiteler faaliyet yapmalarına rağmen, istenilen kalite yakalanamamış ve hâlen gelişmiş ülkeler düzeyinde nitelikli spor adamları yetiştirilememiştir. Spor politikalarının yetersizliği, sahipsiz ve bakımsız sporcular ve bilimsel çalışmalardan uzak olma başarısızlığa yol açmaktadır.</a:t>
            </a:r>
          </a:p>
          <a:p>
            <a:endParaRPr lang="tr-TR" dirty="0"/>
          </a:p>
        </p:txBody>
      </p:sp>
    </p:spTree>
    <p:extLst>
      <p:ext uri="{BB962C8B-B14F-4D97-AF65-F5344CB8AC3E}">
        <p14:creationId xmlns:p14="http://schemas.microsoft.com/office/powerpoint/2010/main" val="252820586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sp>
        <p:nvSpPr>
          <p:cNvPr id="3" name="İçerik Yer Tutucusu 2"/>
          <p:cNvSpPr>
            <a:spLocks noGrp="1"/>
          </p:cNvSpPr>
          <p:nvPr>
            <p:ph idx="1"/>
          </p:nvPr>
        </p:nvSpPr>
        <p:spPr/>
        <p:txBody>
          <a:bodyPr/>
          <a:lstStyle/>
          <a:p>
            <a:endParaRPr lang="tr-TR" dirty="0"/>
          </a:p>
        </p:txBody>
      </p:sp>
      <p:sp>
        <p:nvSpPr>
          <p:cNvPr id="4" name="Dikdörtgen 3"/>
          <p:cNvSpPr/>
          <p:nvPr/>
        </p:nvSpPr>
        <p:spPr>
          <a:xfrm>
            <a:off x="162324" y="1673624"/>
            <a:ext cx="11867351" cy="1200329"/>
          </a:xfrm>
          <a:prstGeom prst="rect">
            <a:avLst/>
          </a:prstGeom>
          <a:noFill/>
        </p:spPr>
        <p:txBody>
          <a:bodyPr wrap="none" lIns="91440" tIns="45720" rIns="91440" bIns="45720">
            <a:spAutoFit/>
          </a:bodyPr>
          <a:lstStyle/>
          <a:p>
            <a:pPr algn="ctr"/>
            <a:r>
              <a:rPr lang="tr-TR" sz="72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İlginiz için teşekkür ederim.</a:t>
            </a:r>
            <a:endParaRPr lang="tr-TR" sz="720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5" name="Dikdörtgen 4"/>
          <p:cNvSpPr/>
          <p:nvPr/>
        </p:nvSpPr>
        <p:spPr>
          <a:xfrm>
            <a:off x="2297524" y="3922678"/>
            <a:ext cx="7596951" cy="1569660"/>
          </a:xfrm>
          <a:prstGeom prst="rect">
            <a:avLst/>
          </a:prstGeom>
          <a:noFill/>
        </p:spPr>
        <p:txBody>
          <a:bodyPr wrap="none" lIns="91440" tIns="45720" rIns="91440" bIns="45720">
            <a:spAutoFit/>
          </a:bodyPr>
          <a:lstStyle/>
          <a:p>
            <a:pPr algn="ctr"/>
            <a:r>
              <a:rPr lang="tr-TR" sz="4800" b="0" cap="none" spc="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Şevket Altun</a:t>
            </a:r>
          </a:p>
          <a:p>
            <a:pPr algn="ctr"/>
            <a:r>
              <a:rPr lang="tr-TR" sz="4800" dirty="0" smtClean="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Beden Eğitimi Öğretmeni</a:t>
            </a:r>
            <a:endParaRPr lang="tr-TR" sz="4800" b="0"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extLst>
      <p:ext uri="{BB962C8B-B14F-4D97-AF65-F5344CB8AC3E}">
        <p14:creationId xmlns:p14="http://schemas.microsoft.com/office/powerpoint/2010/main" val="348243339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sp>
        <p:nvSpPr>
          <p:cNvPr id="3" name="İçerik Yer Tutucusu 2"/>
          <p:cNvSpPr>
            <a:spLocks noGrp="1"/>
          </p:cNvSpPr>
          <p:nvPr>
            <p:ph idx="1"/>
          </p:nvPr>
        </p:nvSpPr>
        <p:spPr>
          <a:xfrm>
            <a:off x="685800" y="1651379"/>
            <a:ext cx="10820400" cy="4840261"/>
          </a:xfrm>
        </p:spPr>
        <p:txBody>
          <a:bodyPr>
            <a:normAutofit fontScale="70000" lnSpcReduction="20000"/>
          </a:bodyPr>
          <a:lstStyle/>
          <a:p>
            <a:r>
              <a:rPr lang="tr-TR" dirty="0"/>
              <a:t>(1)</a:t>
            </a:r>
            <a:r>
              <a:rPr lang="tr-TR" dirty="0" err="1"/>
              <a:t>Y.Sevim</a:t>
            </a:r>
            <a:r>
              <a:rPr lang="tr-TR" dirty="0"/>
              <a:t>, Antrenman Bilgisi Ders </a:t>
            </a:r>
            <a:r>
              <a:rPr lang="tr-TR" dirty="0" err="1"/>
              <a:t>Notları,Gazi</a:t>
            </a:r>
            <a:r>
              <a:rPr lang="tr-TR" dirty="0"/>
              <a:t> Büro Kitap Evi, Ankara, 1992, s.2.</a:t>
            </a:r>
          </a:p>
          <a:p>
            <a:r>
              <a:rPr lang="tr-TR" dirty="0"/>
              <a:t>(2)</a:t>
            </a:r>
            <a:r>
              <a:rPr lang="tr-TR" dirty="0" err="1"/>
              <a:t>S.S.Tarcan</a:t>
            </a:r>
            <a:r>
              <a:rPr lang="tr-TR" dirty="0"/>
              <a:t>, Oyun-</a:t>
            </a:r>
            <a:r>
              <a:rPr lang="tr-TR" dirty="0" err="1"/>
              <a:t>Cimnastik</a:t>
            </a:r>
            <a:r>
              <a:rPr lang="tr-TR" dirty="0"/>
              <a:t>-Spor, Devlet </a:t>
            </a:r>
            <a:r>
              <a:rPr lang="tr-TR" dirty="0" err="1"/>
              <a:t>Matbaası,İstanbul</a:t>
            </a:r>
            <a:r>
              <a:rPr lang="tr-TR" dirty="0"/>
              <a:t>, 1932, s.10.</a:t>
            </a:r>
          </a:p>
          <a:p>
            <a:r>
              <a:rPr lang="tr-TR" dirty="0"/>
              <a:t>(3)</a:t>
            </a:r>
            <a:r>
              <a:rPr lang="tr-TR" dirty="0" err="1"/>
              <a:t>S.S.Tarcan,a.g.e</a:t>
            </a:r>
            <a:r>
              <a:rPr lang="tr-TR" dirty="0"/>
              <a:t>., s.10.</a:t>
            </a:r>
          </a:p>
          <a:p>
            <a:r>
              <a:rPr lang="tr-TR" dirty="0"/>
              <a:t>(4) </a:t>
            </a:r>
            <a:r>
              <a:rPr lang="tr-TR" dirty="0" err="1"/>
              <a:t>C.Alpman</a:t>
            </a:r>
            <a:r>
              <a:rPr lang="tr-TR" dirty="0"/>
              <a:t>, Eğitim Bütünlüğü İçinde Beden Eğitim ve Çağlar Boyunca Gelişimi, </a:t>
            </a:r>
            <a:r>
              <a:rPr lang="tr-TR" dirty="0" err="1"/>
              <a:t>G.S.B.Eğitim</a:t>
            </a:r>
            <a:r>
              <a:rPr lang="tr-TR" dirty="0"/>
              <a:t> Genel Müdürlüğü Yayınları, </a:t>
            </a:r>
            <a:r>
              <a:rPr lang="tr-TR" dirty="0" err="1"/>
              <a:t>M.E.BasımEvi</a:t>
            </a:r>
            <a:r>
              <a:rPr lang="tr-TR" dirty="0"/>
              <a:t>, İstanbul, 1972, s.145.</a:t>
            </a:r>
          </a:p>
          <a:p>
            <a:r>
              <a:rPr lang="tr-TR" dirty="0"/>
              <a:t>(5)</a:t>
            </a:r>
            <a:r>
              <a:rPr lang="tr-TR" dirty="0" err="1"/>
              <a:t>F.E.Leonard</a:t>
            </a:r>
            <a:r>
              <a:rPr lang="tr-TR" dirty="0"/>
              <a:t>, </a:t>
            </a:r>
            <a:r>
              <a:rPr lang="tr-TR" dirty="0" err="1"/>
              <a:t>The</a:t>
            </a:r>
            <a:r>
              <a:rPr lang="tr-TR" dirty="0"/>
              <a:t> </a:t>
            </a:r>
            <a:r>
              <a:rPr lang="tr-TR" dirty="0" err="1"/>
              <a:t>History</a:t>
            </a:r>
            <a:r>
              <a:rPr lang="tr-TR" dirty="0"/>
              <a:t> of </a:t>
            </a:r>
            <a:r>
              <a:rPr lang="tr-TR" dirty="0" err="1"/>
              <a:t>Physical</a:t>
            </a:r>
            <a:r>
              <a:rPr lang="tr-TR" dirty="0"/>
              <a:t> </a:t>
            </a:r>
            <a:r>
              <a:rPr lang="tr-TR" dirty="0" err="1"/>
              <a:t>Education</a:t>
            </a:r>
            <a:r>
              <a:rPr lang="tr-TR" dirty="0"/>
              <a:t> </a:t>
            </a:r>
            <a:r>
              <a:rPr lang="tr-TR" dirty="0" err="1"/>
              <a:t>ort</a:t>
            </a:r>
            <a:r>
              <a:rPr lang="tr-TR" dirty="0"/>
              <a:t>, CT., 1971.</a:t>
            </a:r>
          </a:p>
          <a:p>
            <a:r>
              <a:rPr lang="tr-TR" dirty="0"/>
              <a:t>(6)Alpman, </a:t>
            </a:r>
            <a:r>
              <a:rPr lang="tr-TR" dirty="0" err="1"/>
              <a:t>a.g.e</a:t>
            </a:r>
            <a:r>
              <a:rPr lang="tr-TR" dirty="0"/>
              <a:t>., 1972, s.150.</a:t>
            </a:r>
          </a:p>
          <a:p>
            <a:r>
              <a:rPr lang="tr-TR" dirty="0"/>
              <a:t>(7)</a:t>
            </a:r>
            <a:r>
              <a:rPr lang="tr-TR" dirty="0" err="1"/>
              <a:t>Leonard</a:t>
            </a:r>
            <a:r>
              <a:rPr lang="tr-TR" dirty="0"/>
              <a:t>, </a:t>
            </a:r>
            <a:r>
              <a:rPr lang="tr-TR" dirty="0" err="1"/>
              <a:t>a.g.e</a:t>
            </a:r>
            <a:r>
              <a:rPr lang="tr-TR" dirty="0"/>
              <a:t>., 1971, s.69.</a:t>
            </a:r>
          </a:p>
          <a:p>
            <a:r>
              <a:rPr lang="tr-TR" dirty="0"/>
              <a:t>(8)Alpman, </a:t>
            </a:r>
            <a:r>
              <a:rPr lang="tr-TR" dirty="0" err="1"/>
              <a:t>a.g.e</a:t>
            </a:r>
            <a:r>
              <a:rPr lang="tr-TR" dirty="0"/>
              <a:t>., 1972, s.154.</a:t>
            </a:r>
          </a:p>
          <a:p>
            <a:r>
              <a:rPr lang="tr-TR" dirty="0"/>
              <a:t>(9) Alpman, </a:t>
            </a:r>
            <a:r>
              <a:rPr lang="tr-TR" dirty="0" err="1"/>
              <a:t>a.g.e</a:t>
            </a:r>
            <a:r>
              <a:rPr lang="tr-TR" dirty="0"/>
              <a:t>., s.155.</a:t>
            </a:r>
          </a:p>
          <a:p>
            <a:r>
              <a:rPr lang="tr-TR" dirty="0"/>
              <a:t>(10)B. </a:t>
            </a:r>
            <a:r>
              <a:rPr lang="tr-TR" dirty="0" err="1"/>
              <a:t>Spears</a:t>
            </a:r>
            <a:r>
              <a:rPr lang="tr-TR" dirty="0"/>
              <a:t>, “</a:t>
            </a:r>
            <a:r>
              <a:rPr lang="tr-TR" dirty="0" err="1"/>
              <a:t>Amy</a:t>
            </a:r>
            <a:r>
              <a:rPr lang="tr-TR" dirty="0"/>
              <a:t> Morris </a:t>
            </a:r>
            <a:r>
              <a:rPr lang="tr-TR" dirty="0" err="1"/>
              <a:t>Homans:A</a:t>
            </a:r>
            <a:r>
              <a:rPr lang="tr-TR" dirty="0"/>
              <a:t> </a:t>
            </a:r>
            <a:r>
              <a:rPr lang="tr-TR" dirty="0" err="1"/>
              <a:t>Heritage</a:t>
            </a:r>
            <a:r>
              <a:rPr lang="tr-TR" dirty="0"/>
              <a:t> of </a:t>
            </a:r>
            <a:r>
              <a:rPr lang="tr-TR" dirty="0" err="1"/>
              <a:t>Excellence</a:t>
            </a:r>
            <a:r>
              <a:rPr lang="tr-TR" dirty="0"/>
              <a:t>”, </a:t>
            </a:r>
            <a:r>
              <a:rPr lang="tr-TR" dirty="0" err="1"/>
              <a:t>Joperd</a:t>
            </a:r>
            <a:r>
              <a:rPr lang="tr-TR" dirty="0"/>
              <a:t>, 54, 2 </a:t>
            </a:r>
            <a:r>
              <a:rPr lang="tr-TR" dirty="0" err="1"/>
              <a:t>February</a:t>
            </a:r>
            <a:r>
              <a:rPr lang="tr-TR" dirty="0"/>
              <a:t>, 1983, s.13-16.</a:t>
            </a:r>
          </a:p>
          <a:p>
            <a:r>
              <a:rPr lang="tr-TR" dirty="0"/>
              <a:t>(11) J. </a:t>
            </a:r>
            <a:r>
              <a:rPr lang="tr-TR" dirty="0" err="1"/>
              <a:t>Davenport</a:t>
            </a:r>
            <a:r>
              <a:rPr lang="tr-TR" dirty="0"/>
              <a:t>, “</a:t>
            </a:r>
            <a:r>
              <a:rPr lang="tr-TR" dirty="0" err="1"/>
              <a:t>The</a:t>
            </a:r>
            <a:r>
              <a:rPr lang="tr-TR" dirty="0"/>
              <a:t> </a:t>
            </a:r>
            <a:r>
              <a:rPr lang="tr-TR" dirty="0" err="1"/>
              <a:t>School:Exploring</a:t>
            </a:r>
            <a:r>
              <a:rPr lang="tr-TR" dirty="0"/>
              <a:t> </a:t>
            </a:r>
            <a:r>
              <a:rPr lang="tr-TR" dirty="0" err="1"/>
              <a:t>Our</a:t>
            </a:r>
            <a:r>
              <a:rPr lang="tr-TR" dirty="0"/>
              <a:t> </a:t>
            </a:r>
            <a:r>
              <a:rPr lang="tr-TR" dirty="0" err="1"/>
              <a:t>Heritage</a:t>
            </a:r>
            <a:r>
              <a:rPr lang="tr-TR" dirty="0"/>
              <a:t>”, </a:t>
            </a:r>
            <a:r>
              <a:rPr lang="tr-TR" dirty="0" err="1"/>
              <a:t>Joperd</a:t>
            </a:r>
            <a:r>
              <a:rPr lang="tr-TR" dirty="0"/>
              <a:t>, 65, 4 </a:t>
            </a:r>
            <a:r>
              <a:rPr lang="tr-TR" dirty="0" err="1"/>
              <a:t>March</a:t>
            </a:r>
            <a:r>
              <a:rPr lang="tr-TR" dirty="0"/>
              <a:t> 1994, s.26.</a:t>
            </a:r>
          </a:p>
          <a:p>
            <a:r>
              <a:rPr lang="tr-TR" dirty="0"/>
              <a:t>(12)</a:t>
            </a:r>
            <a:r>
              <a:rPr lang="tr-TR" dirty="0" err="1"/>
              <a:t>Davenport</a:t>
            </a:r>
            <a:r>
              <a:rPr lang="tr-TR" dirty="0"/>
              <a:t>, </a:t>
            </a:r>
            <a:r>
              <a:rPr lang="tr-TR" dirty="0" err="1"/>
              <a:t>a.g.e</a:t>
            </a:r>
            <a:r>
              <a:rPr lang="tr-TR" dirty="0"/>
              <a:t>., 1994, s.26.</a:t>
            </a:r>
          </a:p>
          <a:p>
            <a:r>
              <a:rPr lang="tr-TR" dirty="0"/>
              <a:t>(13)</a:t>
            </a:r>
            <a:r>
              <a:rPr lang="tr-TR" dirty="0" err="1"/>
              <a:t>Davenport</a:t>
            </a:r>
            <a:r>
              <a:rPr lang="tr-TR" dirty="0"/>
              <a:t>, </a:t>
            </a:r>
            <a:r>
              <a:rPr lang="tr-TR" dirty="0" err="1"/>
              <a:t>a.g.e</a:t>
            </a:r>
            <a:r>
              <a:rPr lang="tr-TR" dirty="0"/>
              <a:t>., s.12.</a:t>
            </a:r>
          </a:p>
          <a:p>
            <a:r>
              <a:rPr lang="tr-TR" dirty="0"/>
              <a:t>(14) P. </a:t>
            </a:r>
            <a:r>
              <a:rPr lang="tr-TR" dirty="0" err="1"/>
              <a:t>Welch</a:t>
            </a:r>
            <a:r>
              <a:rPr lang="tr-TR" dirty="0"/>
              <a:t>, “</a:t>
            </a:r>
            <a:r>
              <a:rPr lang="tr-TR" dirty="0" err="1"/>
              <a:t>Dio</a:t>
            </a:r>
            <a:r>
              <a:rPr lang="tr-TR" dirty="0"/>
              <a:t> </a:t>
            </a:r>
            <a:r>
              <a:rPr lang="tr-TR" dirty="0" err="1"/>
              <a:t>Lewis</a:t>
            </a:r>
            <a:r>
              <a:rPr lang="tr-TR" dirty="0"/>
              <a:t>’ Normal </a:t>
            </a:r>
            <a:r>
              <a:rPr lang="tr-TR" dirty="0" err="1"/>
              <a:t>Institute</a:t>
            </a:r>
            <a:r>
              <a:rPr lang="tr-TR" dirty="0"/>
              <a:t> </a:t>
            </a:r>
            <a:r>
              <a:rPr lang="tr-TR" dirty="0" err="1"/>
              <a:t>for</a:t>
            </a:r>
            <a:r>
              <a:rPr lang="tr-TR" dirty="0"/>
              <a:t> </a:t>
            </a:r>
            <a:r>
              <a:rPr lang="tr-TR" dirty="0" err="1"/>
              <a:t>Physical</a:t>
            </a:r>
            <a:r>
              <a:rPr lang="tr-TR" dirty="0"/>
              <a:t> </a:t>
            </a:r>
            <a:r>
              <a:rPr lang="tr-TR" dirty="0" err="1"/>
              <a:t>Education</a:t>
            </a:r>
            <a:r>
              <a:rPr lang="tr-TR" dirty="0"/>
              <a:t>”, </a:t>
            </a:r>
            <a:r>
              <a:rPr lang="tr-TR" dirty="0" err="1"/>
              <a:t>Joperd</a:t>
            </a:r>
            <a:r>
              <a:rPr lang="tr-TR" dirty="0"/>
              <a:t>, 65, 4 </a:t>
            </a:r>
            <a:r>
              <a:rPr lang="tr-TR" dirty="0" err="1"/>
              <a:t>March</a:t>
            </a:r>
            <a:r>
              <a:rPr lang="tr-TR" dirty="0"/>
              <a:t> 1994, s.29-31.</a:t>
            </a:r>
          </a:p>
          <a:p>
            <a:r>
              <a:rPr lang="tr-TR" dirty="0"/>
              <a:t>(15)M.G. </a:t>
            </a:r>
            <a:r>
              <a:rPr lang="tr-TR" dirty="0" err="1"/>
              <a:t>Maetozo</a:t>
            </a:r>
            <a:r>
              <a:rPr lang="tr-TR" dirty="0"/>
              <a:t>, “A </a:t>
            </a:r>
            <a:r>
              <a:rPr lang="tr-TR" dirty="0" err="1"/>
              <a:t>View</a:t>
            </a:r>
            <a:r>
              <a:rPr lang="tr-TR" dirty="0"/>
              <a:t> </a:t>
            </a:r>
            <a:r>
              <a:rPr lang="tr-TR" dirty="0" err="1"/>
              <a:t>From</a:t>
            </a:r>
            <a:r>
              <a:rPr lang="tr-TR" dirty="0"/>
              <a:t> </a:t>
            </a:r>
            <a:r>
              <a:rPr lang="tr-TR" dirty="0" err="1"/>
              <a:t>the</a:t>
            </a:r>
            <a:r>
              <a:rPr lang="tr-TR" dirty="0"/>
              <a:t> </a:t>
            </a:r>
            <a:r>
              <a:rPr lang="tr-TR" dirty="0" err="1"/>
              <a:t>GreatWall</a:t>
            </a:r>
            <a:r>
              <a:rPr lang="tr-TR" dirty="0"/>
              <a:t>”, </a:t>
            </a:r>
            <a:r>
              <a:rPr lang="tr-TR" dirty="0" err="1"/>
              <a:t>Journal</a:t>
            </a:r>
            <a:r>
              <a:rPr lang="tr-TR" dirty="0"/>
              <a:t> of </a:t>
            </a:r>
            <a:r>
              <a:rPr lang="tr-TR" dirty="0" err="1"/>
              <a:t>Physical</a:t>
            </a:r>
            <a:r>
              <a:rPr lang="tr-TR" dirty="0"/>
              <a:t> </a:t>
            </a:r>
            <a:r>
              <a:rPr lang="tr-TR" dirty="0" err="1"/>
              <a:t>Education</a:t>
            </a:r>
            <a:r>
              <a:rPr lang="tr-TR" dirty="0"/>
              <a:t>, </a:t>
            </a:r>
            <a:r>
              <a:rPr lang="tr-TR" dirty="0" err="1"/>
              <a:t>Recreation</a:t>
            </a:r>
            <a:r>
              <a:rPr lang="tr-TR" dirty="0"/>
              <a:t> &amp; </a:t>
            </a:r>
            <a:r>
              <a:rPr lang="tr-TR" dirty="0" err="1"/>
              <a:t>Danse</a:t>
            </a:r>
            <a:r>
              <a:rPr lang="tr-TR" dirty="0"/>
              <a:t>, 2 </a:t>
            </a:r>
            <a:r>
              <a:rPr lang="tr-TR" dirty="0" err="1"/>
              <a:t>February</a:t>
            </a:r>
            <a:r>
              <a:rPr lang="tr-TR" dirty="0"/>
              <a:t> 1983, s.33.</a:t>
            </a:r>
          </a:p>
          <a:p>
            <a:endParaRPr lang="tr-TR" dirty="0"/>
          </a:p>
        </p:txBody>
      </p:sp>
    </p:spTree>
    <p:extLst>
      <p:ext uri="{BB962C8B-B14F-4D97-AF65-F5344CB8AC3E}">
        <p14:creationId xmlns:p14="http://schemas.microsoft.com/office/powerpoint/2010/main" val="312151726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dirty="0"/>
          </a:p>
        </p:txBody>
      </p:sp>
      <p:sp>
        <p:nvSpPr>
          <p:cNvPr id="3" name="İçerik Yer Tutucusu 2"/>
          <p:cNvSpPr>
            <a:spLocks noGrp="1"/>
          </p:cNvSpPr>
          <p:nvPr>
            <p:ph idx="1"/>
          </p:nvPr>
        </p:nvSpPr>
        <p:spPr>
          <a:xfrm>
            <a:off x="685800" y="1514902"/>
            <a:ext cx="10820400" cy="5036024"/>
          </a:xfrm>
        </p:spPr>
        <p:txBody>
          <a:bodyPr>
            <a:normAutofit fontScale="62500" lnSpcReduction="20000"/>
          </a:bodyPr>
          <a:lstStyle/>
          <a:p>
            <a:r>
              <a:rPr lang="tr-TR" dirty="0"/>
              <a:t>(16)</a:t>
            </a:r>
            <a:r>
              <a:rPr lang="tr-TR" dirty="0" err="1"/>
              <a:t>Maetozo</a:t>
            </a:r>
            <a:r>
              <a:rPr lang="tr-TR" dirty="0"/>
              <a:t>, </a:t>
            </a:r>
            <a:r>
              <a:rPr lang="tr-TR" dirty="0" err="1"/>
              <a:t>a.g.e</a:t>
            </a:r>
            <a:r>
              <a:rPr lang="tr-TR" dirty="0"/>
              <a:t>., 1983, s.34.</a:t>
            </a:r>
          </a:p>
          <a:p>
            <a:r>
              <a:rPr lang="tr-TR" dirty="0"/>
              <a:t>(17) </a:t>
            </a:r>
            <a:r>
              <a:rPr lang="tr-TR" dirty="0" err="1"/>
              <a:t>Maetozo</a:t>
            </a:r>
            <a:r>
              <a:rPr lang="tr-TR" dirty="0"/>
              <a:t>, </a:t>
            </a:r>
            <a:r>
              <a:rPr lang="tr-TR" dirty="0" err="1"/>
              <a:t>a.g.e</a:t>
            </a:r>
            <a:r>
              <a:rPr lang="tr-TR" dirty="0"/>
              <a:t>., s.34.</a:t>
            </a:r>
          </a:p>
          <a:p>
            <a:r>
              <a:rPr lang="tr-TR" dirty="0"/>
              <a:t>(18)</a:t>
            </a:r>
            <a:r>
              <a:rPr lang="tr-TR" dirty="0" err="1"/>
              <a:t>Maetozo</a:t>
            </a:r>
            <a:r>
              <a:rPr lang="tr-TR" dirty="0"/>
              <a:t>, </a:t>
            </a:r>
            <a:r>
              <a:rPr lang="tr-TR" dirty="0" err="1"/>
              <a:t>a.g.e</a:t>
            </a:r>
            <a:r>
              <a:rPr lang="tr-TR" dirty="0"/>
              <a:t>., s.36.</a:t>
            </a:r>
          </a:p>
          <a:p>
            <a:r>
              <a:rPr lang="tr-TR" dirty="0"/>
              <a:t>(19) </a:t>
            </a:r>
            <a:r>
              <a:rPr lang="tr-TR" dirty="0" err="1"/>
              <a:t>N.Bilge</a:t>
            </a:r>
            <a:r>
              <a:rPr lang="tr-TR" dirty="0"/>
              <a:t>, Türkiye’de Beden Eğitimi Öğretmenlerinin Yetiştirilmesi, Kültür Bakanlığı Yayınları No:1095, Ankara, 1989, s.9.</a:t>
            </a:r>
          </a:p>
          <a:p>
            <a:r>
              <a:rPr lang="tr-TR" dirty="0"/>
              <a:t>(20) Ü. </a:t>
            </a:r>
            <a:r>
              <a:rPr lang="tr-TR" dirty="0" err="1"/>
              <a:t>Akkutay</a:t>
            </a:r>
            <a:r>
              <a:rPr lang="tr-TR" dirty="0"/>
              <a:t>, Enderun Mektebi, Gazi Üniversitesi </a:t>
            </a:r>
            <a:r>
              <a:rPr lang="tr-TR" dirty="0" err="1"/>
              <a:t>BasımEvi</a:t>
            </a:r>
            <a:r>
              <a:rPr lang="tr-TR" dirty="0"/>
              <a:t>, Ankara, 1984.</a:t>
            </a:r>
          </a:p>
          <a:p>
            <a:r>
              <a:rPr lang="tr-TR" dirty="0"/>
              <a:t>(21)Bilge, </a:t>
            </a:r>
            <a:r>
              <a:rPr lang="tr-TR" dirty="0" err="1"/>
              <a:t>a.g.e</a:t>
            </a:r>
            <a:r>
              <a:rPr lang="tr-TR" dirty="0"/>
              <a:t>., 1989, s.9-19.</a:t>
            </a:r>
          </a:p>
          <a:p>
            <a:r>
              <a:rPr lang="tr-TR" dirty="0"/>
              <a:t>(22) Bilge, </a:t>
            </a:r>
            <a:r>
              <a:rPr lang="tr-TR" dirty="0" err="1"/>
              <a:t>a.g.e</a:t>
            </a:r>
            <a:r>
              <a:rPr lang="tr-TR" dirty="0"/>
              <a:t>., s.27-37.</a:t>
            </a:r>
          </a:p>
          <a:p>
            <a:r>
              <a:rPr lang="tr-TR" dirty="0"/>
              <a:t>(23) Bilge, </a:t>
            </a:r>
            <a:r>
              <a:rPr lang="tr-TR" dirty="0" err="1"/>
              <a:t>a.g.e</a:t>
            </a:r>
            <a:r>
              <a:rPr lang="tr-TR" dirty="0"/>
              <a:t>., s.38.</a:t>
            </a:r>
          </a:p>
          <a:p>
            <a:r>
              <a:rPr lang="tr-TR" dirty="0"/>
              <a:t>(24) Bilge, </a:t>
            </a:r>
            <a:r>
              <a:rPr lang="tr-TR" dirty="0" err="1"/>
              <a:t>a.g.e</a:t>
            </a:r>
            <a:r>
              <a:rPr lang="tr-TR" dirty="0"/>
              <a:t>., s.35.</a:t>
            </a:r>
          </a:p>
          <a:p>
            <a:r>
              <a:rPr lang="tr-TR" dirty="0"/>
              <a:t>(25) Bilge, </a:t>
            </a:r>
            <a:r>
              <a:rPr lang="tr-TR" dirty="0" err="1"/>
              <a:t>a.g.e</a:t>
            </a:r>
            <a:r>
              <a:rPr lang="tr-TR" dirty="0"/>
              <a:t>., s.36.</a:t>
            </a:r>
          </a:p>
          <a:p>
            <a:r>
              <a:rPr lang="tr-TR" dirty="0"/>
              <a:t>(26) Bilge, </a:t>
            </a:r>
            <a:r>
              <a:rPr lang="tr-TR" dirty="0" err="1"/>
              <a:t>a.g.e</a:t>
            </a:r>
            <a:r>
              <a:rPr lang="tr-TR" dirty="0"/>
              <a:t>., s.37.</a:t>
            </a:r>
          </a:p>
          <a:p>
            <a:r>
              <a:rPr lang="tr-TR" dirty="0"/>
              <a:t>(27)Bilge, </a:t>
            </a:r>
            <a:r>
              <a:rPr lang="tr-TR" dirty="0" err="1"/>
              <a:t>a.g.e</a:t>
            </a:r>
            <a:r>
              <a:rPr lang="tr-TR" dirty="0"/>
              <a:t>., s.39.</a:t>
            </a:r>
          </a:p>
          <a:p>
            <a:r>
              <a:rPr lang="tr-TR" dirty="0"/>
              <a:t>(28) Bilge, </a:t>
            </a:r>
            <a:r>
              <a:rPr lang="tr-TR" dirty="0" err="1"/>
              <a:t>a.g.e</a:t>
            </a:r>
            <a:r>
              <a:rPr lang="tr-TR" dirty="0"/>
              <a:t>., s.40.</a:t>
            </a:r>
          </a:p>
          <a:p>
            <a:r>
              <a:rPr lang="tr-TR" dirty="0"/>
              <a:t>(29)Bilge, </a:t>
            </a:r>
            <a:r>
              <a:rPr lang="tr-TR" dirty="0" err="1"/>
              <a:t>a.g.e</a:t>
            </a:r>
            <a:r>
              <a:rPr lang="tr-TR" dirty="0"/>
              <a:t>., s.53.</a:t>
            </a:r>
          </a:p>
          <a:p>
            <a:r>
              <a:rPr lang="tr-TR" dirty="0"/>
              <a:t>(30)Bilge, </a:t>
            </a:r>
            <a:r>
              <a:rPr lang="tr-TR" dirty="0" err="1"/>
              <a:t>a.g.e</a:t>
            </a:r>
            <a:r>
              <a:rPr lang="tr-TR" dirty="0"/>
              <a:t>., s.77.</a:t>
            </a:r>
          </a:p>
          <a:p>
            <a:r>
              <a:rPr lang="tr-TR" dirty="0"/>
              <a:t>(31) Bilge, </a:t>
            </a:r>
            <a:r>
              <a:rPr lang="tr-TR" dirty="0" err="1"/>
              <a:t>a.g.e</a:t>
            </a:r>
            <a:r>
              <a:rPr lang="tr-TR" dirty="0"/>
              <a:t>., s.180.</a:t>
            </a:r>
          </a:p>
          <a:p>
            <a:r>
              <a:rPr lang="tr-TR" dirty="0"/>
              <a:t>(32)</a:t>
            </a:r>
            <a:r>
              <a:rPr lang="tr-TR" dirty="0" err="1"/>
              <a:t>M.Güçlü</a:t>
            </a:r>
            <a:r>
              <a:rPr lang="tr-TR" dirty="0"/>
              <a:t>, Kulüplerde Aktif Spor Yapan Üniversite Öğrencilerinin Problemleri ve Beklentilerinin Belirlenmesi, (Doktora </a:t>
            </a:r>
            <a:r>
              <a:rPr lang="tr-TR" dirty="0" err="1"/>
              <a:t>Tezi,G.Ü.Sağlık</a:t>
            </a:r>
            <a:r>
              <a:rPr lang="tr-TR" dirty="0"/>
              <a:t> Bilimleri Enstitüsü, Ankara), 2000, s.3.</a:t>
            </a:r>
          </a:p>
          <a:p>
            <a:endParaRPr lang="tr-TR" dirty="0"/>
          </a:p>
        </p:txBody>
      </p:sp>
    </p:spTree>
    <p:extLst>
      <p:ext uri="{BB962C8B-B14F-4D97-AF65-F5344CB8AC3E}">
        <p14:creationId xmlns:p14="http://schemas.microsoft.com/office/powerpoint/2010/main" val="26739128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3016155"/>
            <a:ext cx="10820400" cy="3202530"/>
          </a:xfrm>
        </p:spPr>
        <p:txBody>
          <a:bodyPr/>
          <a:lstStyle/>
          <a:p>
            <a:r>
              <a:rPr lang="tr-TR" dirty="0"/>
              <a:t>Yunan ve Roma medeniyetlerinin çöküşü eski Yunan </a:t>
            </a:r>
            <a:r>
              <a:rPr lang="tr-TR" dirty="0" err="1"/>
              <a:t>cimnastiğinin</a:t>
            </a:r>
            <a:r>
              <a:rPr lang="tr-TR" dirty="0"/>
              <a:t> bin yıldan fazla bir zaman unutulmasına sebep oldu. Hıristiyanlığın Avrupa’da hızla yayılması ve kilise </a:t>
            </a:r>
            <a:r>
              <a:rPr lang="tr-TR" dirty="0" err="1"/>
              <a:t>taasubunun</a:t>
            </a:r>
            <a:r>
              <a:rPr lang="tr-TR" dirty="0"/>
              <a:t> insanlar üzerinde etkili olmasıyla </a:t>
            </a:r>
            <a:r>
              <a:rPr lang="tr-TR" dirty="0" err="1"/>
              <a:t>cimnastik</a:t>
            </a:r>
            <a:r>
              <a:rPr lang="tr-TR" dirty="0"/>
              <a:t> ve vücut kültürü yapanlar dinsiz addedilmelerinden; fikir ve ruha ihtimam edilmesi bedensel faaliyetlerden kaçınılarak manevî varlığı tamamen inkâr eden ve bedeni putlaştıran eski inanışa karşı olma ihtiyacından doğmuştur(4).</a:t>
            </a:r>
          </a:p>
          <a:p>
            <a:endParaRPr lang="tr-TR" dirty="0"/>
          </a:p>
        </p:txBody>
      </p:sp>
    </p:spTree>
    <p:extLst>
      <p:ext uri="{BB962C8B-B14F-4D97-AF65-F5344CB8AC3E}">
        <p14:creationId xmlns:p14="http://schemas.microsoft.com/office/powerpoint/2010/main" val="37359253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a:xfrm>
            <a:off x="685800" y="2688609"/>
            <a:ext cx="10820400" cy="3530076"/>
          </a:xfrm>
        </p:spPr>
        <p:txBody>
          <a:bodyPr/>
          <a:lstStyle/>
          <a:p>
            <a:r>
              <a:rPr lang="tr-TR" dirty="0"/>
              <a:t>Avrupa’daki Rönesans hareketinin en etkili olduğu eğitim alanı üzerinde bir grup idealistin öncülüğünde gelenekçilik ve otoriteleri durdurarak insan ihtiyacına ve tabiata daha uygun olan bir eğitim yolu belirlediler. Bu şahsiyetlerin başında filozof </a:t>
            </a:r>
            <a:r>
              <a:rPr lang="tr-TR" dirty="0" err="1"/>
              <a:t>JohnLocke</a:t>
            </a:r>
            <a:r>
              <a:rPr lang="tr-TR" dirty="0"/>
              <a:t>(1632-1704) ve Jean </a:t>
            </a:r>
            <a:r>
              <a:rPr lang="tr-TR" dirty="0" err="1"/>
              <a:t>Jacques</a:t>
            </a:r>
            <a:r>
              <a:rPr lang="tr-TR" dirty="0"/>
              <a:t> Rousseau (1712-1778) gelmektedir. Bu filozoflar Yunan </a:t>
            </a:r>
            <a:r>
              <a:rPr lang="tr-TR" dirty="0" err="1"/>
              <a:t>cimnastiğinin</a:t>
            </a:r>
            <a:r>
              <a:rPr lang="tr-TR" dirty="0"/>
              <a:t> sağlıklı bilgilerini, eski sanat öğreniminde, filolojilerde, eğitim şemaları içinde önemli bazı fiziksel eğitim çeşitlerinin muhafazasını önermişler, sağlığın korunması ve onarımında vücut eksersizlerinin önemini vurgulamışlardır (5).</a:t>
            </a:r>
            <a:endParaRPr lang="tr-TR" dirty="0"/>
          </a:p>
        </p:txBody>
      </p:sp>
    </p:spTree>
    <p:extLst>
      <p:ext uri="{BB962C8B-B14F-4D97-AF65-F5344CB8AC3E}">
        <p14:creationId xmlns:p14="http://schemas.microsoft.com/office/powerpoint/2010/main" val="32913535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err="1"/>
              <a:t>Onbeşinci</a:t>
            </a:r>
            <a:r>
              <a:rPr lang="tr-TR" dirty="0"/>
              <a:t> yüzyılda bilhassa Fransa’da </a:t>
            </a:r>
            <a:r>
              <a:rPr lang="tr-TR" dirty="0" err="1"/>
              <a:t>Pauma</a:t>
            </a:r>
            <a:r>
              <a:rPr lang="tr-TR" dirty="0"/>
              <a:t> diye bir oyun </a:t>
            </a:r>
            <a:r>
              <a:rPr lang="tr-TR" dirty="0" err="1"/>
              <a:t>icad</a:t>
            </a:r>
            <a:r>
              <a:rPr lang="tr-TR" dirty="0"/>
              <a:t> edilmiştir. Bu oyun açık arazide filesiz oynanır, kapalı alanlarda file ve topla, raketle oynanırdı. Tehlikesi olmayan bu oyunu krallar ve yüksek zümre oynardı. Üç asır sonra </a:t>
            </a:r>
            <a:r>
              <a:rPr lang="tr-TR" dirty="0" err="1"/>
              <a:t>İngilizbinbaşısı</a:t>
            </a:r>
            <a:r>
              <a:rPr lang="tr-TR" dirty="0"/>
              <a:t> </a:t>
            </a:r>
            <a:r>
              <a:rPr lang="tr-TR" dirty="0" err="1"/>
              <a:t>Wingfield</a:t>
            </a:r>
            <a:r>
              <a:rPr lang="tr-TR" dirty="0"/>
              <a:t> kısa ve uzun </a:t>
            </a:r>
            <a:r>
              <a:rPr lang="tr-TR" dirty="0" err="1"/>
              <a:t>paumı</a:t>
            </a:r>
            <a:r>
              <a:rPr lang="tr-TR" dirty="0"/>
              <a:t> birleştirerek </a:t>
            </a:r>
            <a:r>
              <a:rPr lang="tr-TR" dirty="0" err="1"/>
              <a:t>Lawn-tennis</a:t>
            </a:r>
            <a:r>
              <a:rPr lang="tr-TR" dirty="0"/>
              <a:t> oyununu </a:t>
            </a:r>
            <a:r>
              <a:rPr lang="tr-TR" dirty="0" err="1"/>
              <a:t>icad</a:t>
            </a:r>
            <a:r>
              <a:rPr lang="tr-TR" dirty="0"/>
              <a:t> etmiştir. İtalyan </a:t>
            </a:r>
            <a:r>
              <a:rPr lang="tr-TR" dirty="0" err="1"/>
              <a:t>humanistlerinden</a:t>
            </a:r>
            <a:r>
              <a:rPr lang="tr-TR" dirty="0"/>
              <a:t> </a:t>
            </a:r>
            <a:r>
              <a:rPr lang="tr-TR" dirty="0" err="1"/>
              <a:t>Vittorino</a:t>
            </a:r>
            <a:r>
              <a:rPr lang="tr-TR" dirty="0"/>
              <a:t> Da </a:t>
            </a:r>
            <a:r>
              <a:rPr lang="tr-TR" dirty="0" err="1"/>
              <a:t>Feltre</a:t>
            </a:r>
            <a:r>
              <a:rPr lang="tr-TR" dirty="0"/>
              <a:t> (1738-1446) vücut ve ruh sağlığı konusunda Yunan eğitim anlayışının, irade disiplini, ölçülü beslenme konusunda Ispartalıların anlayışını benimsemiş ve günlük yüzme, binicilik, eskrim antrenmanlarının faydasını savunarak, yürüyüşlerle tabiat sevgisini aşılamayı amaç edinerek modern eğitim yolunu açmıştır. Diğer bir İtalyan eğitimcisi </a:t>
            </a:r>
            <a:r>
              <a:rPr lang="tr-TR" dirty="0" err="1"/>
              <a:t>Enea</a:t>
            </a:r>
            <a:r>
              <a:rPr lang="tr-TR" dirty="0"/>
              <a:t> Silvio </a:t>
            </a:r>
            <a:r>
              <a:rPr lang="tr-TR" dirty="0" err="1"/>
              <a:t>Piccolomini</a:t>
            </a:r>
            <a:r>
              <a:rPr lang="tr-TR" dirty="0"/>
              <a:t> (1405-1464) dini kişiliği içinde güzellik ve gücün vücutla gelişmesini teklif etmiştir. François </a:t>
            </a:r>
            <a:r>
              <a:rPr lang="tr-TR" dirty="0" err="1"/>
              <a:t>Rabelais</a:t>
            </a:r>
            <a:r>
              <a:rPr lang="tr-TR" dirty="0"/>
              <a:t> (1483-1546) ve </a:t>
            </a:r>
            <a:r>
              <a:rPr lang="tr-TR" dirty="0" err="1"/>
              <a:t>MichelDe</a:t>
            </a:r>
            <a:r>
              <a:rPr lang="tr-TR" dirty="0"/>
              <a:t> Montaigne (1533-1592) Fransa’da </a:t>
            </a:r>
            <a:r>
              <a:rPr lang="tr-TR" dirty="0" err="1"/>
              <a:t>cimnastiğin</a:t>
            </a:r>
            <a:r>
              <a:rPr lang="tr-TR" dirty="0"/>
              <a:t> önemli bir eğitim vasıtası olduğunu ileri sürmüşlerdir(6).</a:t>
            </a:r>
          </a:p>
          <a:p>
            <a:endParaRPr lang="tr-TR" dirty="0"/>
          </a:p>
        </p:txBody>
      </p:sp>
    </p:spTree>
    <p:extLst>
      <p:ext uri="{BB962C8B-B14F-4D97-AF65-F5344CB8AC3E}">
        <p14:creationId xmlns:p14="http://schemas.microsoft.com/office/powerpoint/2010/main" val="29970676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6182436" cy="3357349"/>
          </a:xfrm>
        </p:spPr>
      </p:pic>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0500" y="0"/>
            <a:ext cx="3902300" cy="3183983"/>
          </a:xfrm>
          <a:prstGeom prst="rect">
            <a:avLst/>
          </a:prstGeom>
        </p:spPr>
      </p:pic>
      <p:pic>
        <p:nvPicPr>
          <p:cNvPr id="6" name="Resim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2968" y="3539841"/>
            <a:ext cx="3785263" cy="3154386"/>
          </a:xfrm>
          <a:prstGeom prst="rect">
            <a:avLst/>
          </a:prstGeom>
        </p:spPr>
      </p:pic>
      <p:pic>
        <p:nvPicPr>
          <p:cNvPr id="7" name="Resim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09230" y="3193674"/>
            <a:ext cx="6582770" cy="3587509"/>
          </a:xfrm>
          <a:prstGeom prst="rect">
            <a:avLst/>
          </a:prstGeom>
        </p:spPr>
      </p:pic>
    </p:spTree>
    <p:extLst>
      <p:ext uri="{BB962C8B-B14F-4D97-AF65-F5344CB8AC3E}">
        <p14:creationId xmlns:p14="http://schemas.microsoft.com/office/powerpoint/2010/main" val="25533508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dirty="0"/>
              <a:t>Almanya’da vücut kültürünün </a:t>
            </a:r>
            <a:r>
              <a:rPr lang="tr-TR" dirty="0" err="1"/>
              <a:t>gelişmesinide</a:t>
            </a:r>
            <a:r>
              <a:rPr lang="tr-TR" dirty="0"/>
              <a:t> dini kişiliği ile tanınan </a:t>
            </a:r>
            <a:r>
              <a:rPr lang="tr-TR" dirty="0" err="1"/>
              <a:t>MartinLuther</a:t>
            </a:r>
            <a:r>
              <a:rPr lang="tr-TR" dirty="0"/>
              <a:t>(1483-1546) çeşitli vaizlerinde ve </a:t>
            </a:r>
            <a:r>
              <a:rPr lang="tr-TR" dirty="0" err="1"/>
              <a:t>Bugenhagen</a:t>
            </a:r>
            <a:r>
              <a:rPr lang="tr-TR" dirty="0"/>
              <a:t>(1485-1558) okul sistemini düzene koymaya çalışırken sağlığı koruyabilmenin önemi ve İtalya’da meydana gelen hümanist akımın Almanya’da etkili olabilmesi için Ortaçağ manastır okullarının yöneticilerinin beden eğitimine düşmanlıkları ile mücadele etmişlerdir. </a:t>
            </a:r>
            <a:r>
              <a:rPr lang="tr-TR" dirty="0" err="1"/>
              <a:t>Joachim</a:t>
            </a:r>
            <a:r>
              <a:rPr lang="tr-TR" dirty="0"/>
              <a:t> </a:t>
            </a:r>
            <a:r>
              <a:rPr lang="tr-TR" dirty="0" err="1"/>
              <a:t>Camerarius</a:t>
            </a:r>
            <a:r>
              <a:rPr lang="tr-TR" dirty="0"/>
              <a:t> (1500-1574), 1526’da Akademik </a:t>
            </a:r>
            <a:r>
              <a:rPr lang="tr-TR" dirty="0" err="1"/>
              <a:t>Gymnasiyumun</a:t>
            </a:r>
            <a:r>
              <a:rPr lang="tr-TR" dirty="0"/>
              <a:t> yöneticiliğini yapmış, okulda sistemli bir beden eğitimi yapılmasını sağlamış ve “</a:t>
            </a:r>
            <a:r>
              <a:rPr lang="tr-TR" dirty="0" err="1"/>
              <a:t>Dialogus</a:t>
            </a:r>
            <a:r>
              <a:rPr lang="tr-TR" dirty="0"/>
              <a:t> ve </a:t>
            </a:r>
            <a:r>
              <a:rPr lang="tr-TR" dirty="0" err="1"/>
              <a:t>Cymnasis</a:t>
            </a:r>
            <a:r>
              <a:rPr lang="tr-TR" dirty="0"/>
              <a:t>” isimli eserinde bir çocuğun kendinden yaşlı birine okulda yaptığı hareketleri anlatışı ile bilgilendirme yapmıştır. Okulunda tırmanma, koşma, güreş, eskrim, atlama, taş fırlatma ve oyunlara büyük değer verilmiştir (7). Bu dönemde eğitim ve vücut eğitimi konularında özellikle Alman </a:t>
            </a:r>
            <a:r>
              <a:rPr lang="tr-TR" dirty="0" err="1"/>
              <a:t>humanistleri</a:t>
            </a:r>
            <a:r>
              <a:rPr lang="tr-TR" dirty="0"/>
              <a:t> eski Yunanlıların beden eğitimi ve fikir prensiplerini hayata geçirerek faydalı gelişmeler kaydetmişlerdir.</a:t>
            </a:r>
            <a:endParaRPr lang="tr-TR" dirty="0"/>
          </a:p>
        </p:txBody>
      </p:sp>
    </p:spTree>
    <p:extLst>
      <p:ext uri="{BB962C8B-B14F-4D97-AF65-F5344CB8AC3E}">
        <p14:creationId xmlns:p14="http://schemas.microsoft.com/office/powerpoint/2010/main" val="4129156002"/>
      </p:ext>
    </p:extLst>
  </p:cSld>
  <p:clrMapOvr>
    <a:masterClrMapping/>
  </p:clrMapOvr>
  <p:timing>
    <p:tnLst>
      <p:par>
        <p:cTn id="1" dur="indefinite" restart="never" nodeType="tmRoot"/>
      </p:par>
    </p:tnLst>
  </p:timing>
</p:sld>
</file>

<file path=ppt/theme/theme1.xml><?xml version="1.0" encoding="utf-8"?>
<a:theme xmlns:a="http://schemas.openxmlformats.org/drawingml/2006/main" name="Uçak İzi">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Uçak İzi">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Uçak İzi">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docProps/app.xml><?xml version="1.0" encoding="utf-8"?>
<Properties xmlns="http://schemas.openxmlformats.org/officeDocument/2006/extended-properties" xmlns:vt="http://schemas.openxmlformats.org/officeDocument/2006/docPropsVTypes">
  <Template/>
  <TotalTime>71</TotalTime>
  <Words>4122</Words>
  <Application>Microsoft Office PowerPoint</Application>
  <PresentationFormat>Geniş ekran</PresentationFormat>
  <Paragraphs>83</Paragraphs>
  <Slides>44</Slides>
  <Notes>0</Notes>
  <HiddenSlides>0</HiddenSlides>
  <MMClips>0</MMClips>
  <ScaleCrop>false</ScaleCrop>
  <HeadingPairs>
    <vt:vector size="6" baseType="variant">
      <vt:variant>
        <vt:lpstr>Kullanılan Yazı Tipleri</vt:lpstr>
      </vt:variant>
      <vt:variant>
        <vt:i4>2</vt:i4>
      </vt:variant>
      <vt:variant>
        <vt:lpstr>Tema</vt:lpstr>
      </vt:variant>
      <vt:variant>
        <vt:i4>1</vt:i4>
      </vt:variant>
      <vt:variant>
        <vt:lpstr>Slayt Başlıkları</vt:lpstr>
      </vt:variant>
      <vt:variant>
        <vt:i4>44</vt:i4>
      </vt:variant>
    </vt:vector>
  </HeadingPairs>
  <TitlesOfParts>
    <vt:vector size="47" baseType="lpstr">
      <vt:lpstr>Arial</vt:lpstr>
      <vt:lpstr>Century Gothic</vt:lpstr>
      <vt:lpstr>Uçak İzi</vt:lpstr>
      <vt:lpstr>Avrupa, Amerika Birleşik Devletleri, Çin ve Türkiye’de Beden Eğitimi ve Sporun Gelişimi</vt:lpstr>
      <vt:lpstr>1.GİRİŞ </vt:lpstr>
      <vt:lpstr>2. Avrupa’da Beden Eğitimi ve Sporun Gelişimi </vt:lpstr>
      <vt:lpstr>PowerPoint Sunusu</vt:lpstr>
      <vt:lpstr>PowerPoint Sunusu</vt:lpstr>
      <vt:lpstr>PowerPoint Sunusu</vt:lpstr>
      <vt:lpstr>PowerPoint Sunusu</vt:lpstr>
      <vt:lpstr>PowerPoint Sunusu</vt:lpstr>
      <vt:lpstr>PowerPoint Sunusu</vt:lpstr>
      <vt:lpstr>PowerPoint Sunusu</vt:lpstr>
      <vt:lpstr>PowerPoint Sunusu</vt:lpstr>
      <vt:lpstr>3. Amerika Birleşik Devletleri’nde Beden Eğitimi ve Sporun Gelişimi </vt:lpstr>
      <vt:lpstr>PowerPoint Sunusu</vt:lpstr>
      <vt:lpstr>PowerPoint Sunusu</vt:lpstr>
      <vt:lpstr>PowerPoint Sunusu</vt:lpstr>
      <vt:lpstr>PowerPoint Sunusu</vt:lpstr>
      <vt:lpstr>PowerPoint Sunusu</vt:lpstr>
      <vt:lpstr>4. Çin’de Beden Eğitimi ve Sporun Gelişmesi </vt:lpstr>
      <vt:lpstr>PowerPoint Sunusu</vt:lpstr>
      <vt:lpstr>PowerPoint Sunusu</vt:lpstr>
      <vt:lpstr>PowerPoint Sunusu</vt:lpstr>
      <vt:lpstr>PowerPoint Sunusu</vt:lpstr>
      <vt:lpstr>5.Türklerde Beden Eğitimi ve Sporun Gelişimi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Sonuç </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Avrupa, Amerika Birleşik Devletleri, Çin ve Türkiye’de Beden Eğitimi ve Sporun Gelişimi</dc:title>
  <dc:creator>Dilan Altun</dc:creator>
  <cp:lastModifiedBy>Dilan Altun</cp:lastModifiedBy>
  <cp:revision>16</cp:revision>
  <dcterms:created xsi:type="dcterms:W3CDTF">2017-06-19T17:48:59Z</dcterms:created>
  <dcterms:modified xsi:type="dcterms:W3CDTF">2017-06-19T19:00:44Z</dcterms:modified>
</cp:coreProperties>
</file>