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52" r:id="rId1"/>
    <p:sldMasterId id="2147483864" r:id="rId2"/>
    <p:sldMasterId id="2147483876"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70" r:id="rId17"/>
    <p:sldId id="269" r:id="rId1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934" autoAdjust="0"/>
    <p:restoredTop sz="94660"/>
  </p:normalViewPr>
  <p:slideViewPr>
    <p:cSldViewPr>
      <p:cViewPr varScale="1">
        <p:scale>
          <a:sx n="74" d="100"/>
          <a:sy n="74" d="100"/>
        </p:scale>
        <p:origin x="-1038"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6 Yuvarlatılmış Çapraz Köşeli Dikdörtgen"/>
          <p:cNvSpPr/>
          <p:nvPr/>
        </p:nvSpPr>
        <p:spPr>
          <a:xfrm>
            <a:off x="164592" y="146304"/>
            <a:ext cx="8814816" cy="2505456"/>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7 Başlık"/>
          <p:cNvSpPr>
            <a:spLocks noGrp="1"/>
          </p:cNvSpPr>
          <p:nvPr>
            <p:ph type="ctrTitle"/>
          </p:nvPr>
        </p:nvSpPr>
        <p:spPr>
          <a:xfrm>
            <a:off x="464234" y="381001"/>
            <a:ext cx="8229600" cy="2209800"/>
          </a:xfrm>
        </p:spPr>
        <p:txBody>
          <a:bodyPr lIns="45720" rIns="228600" anchor="b">
            <a:normAutofit/>
          </a:bodyPr>
          <a:lstStyle>
            <a:lvl1pPr marL="0" algn="r">
              <a:defRPr sz="4800"/>
            </a:lvl1pPr>
            <a:extLst/>
          </a:lstStyle>
          <a:p>
            <a:r>
              <a:rPr kumimoji="0" lang="tr-TR" smtClean="0"/>
              <a:t>Asıl başlık stili için tıklatın</a:t>
            </a:r>
            <a:endParaRPr kumimoji="0" lang="en-US"/>
          </a:p>
        </p:txBody>
      </p:sp>
      <p:sp>
        <p:nvSpPr>
          <p:cNvPr id="9" name="8 Alt Başlık"/>
          <p:cNvSpPr>
            <a:spLocks noGrp="1"/>
          </p:cNvSpPr>
          <p:nvPr>
            <p:ph type="subTitle" idx="1"/>
          </p:nvPr>
        </p:nvSpPr>
        <p:spPr>
          <a:xfrm>
            <a:off x="2133600" y="2819400"/>
            <a:ext cx="6560234" cy="1752600"/>
          </a:xfrm>
        </p:spPr>
        <p:txBody>
          <a:bodyPr lIns="45720" rIns="246888"/>
          <a:lstStyle>
            <a:lvl1pPr marL="0" indent="0" algn="r">
              <a:spcBef>
                <a:spcPts val="0"/>
              </a:spcBef>
              <a:buNone/>
              <a:defRPr>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tr-TR" smtClean="0"/>
              <a:t>Asıl alt başlık stilini düzenlemek için tıklatın</a:t>
            </a:r>
            <a:endParaRPr kumimoji="0" lang="en-US"/>
          </a:p>
        </p:txBody>
      </p:sp>
      <p:sp>
        <p:nvSpPr>
          <p:cNvPr id="10" name="9 Veri Yer Tutucusu"/>
          <p:cNvSpPr>
            <a:spLocks noGrp="1"/>
          </p:cNvSpPr>
          <p:nvPr>
            <p:ph type="dt" sz="half" idx="10"/>
          </p:nvPr>
        </p:nvSpPr>
        <p:spPr>
          <a:xfrm>
            <a:off x="5562600" y="6509004"/>
            <a:ext cx="3002280" cy="274320"/>
          </a:xfrm>
        </p:spPr>
        <p:txBody>
          <a:bodyPr vert="horz" rtlCol="0"/>
          <a:lstStyle>
            <a:extLst/>
          </a:lstStyle>
          <a:p>
            <a:fld id="{D9F75050-0E15-4C5B-92B0-66D068882F1F}" type="datetimeFigureOut">
              <a:rPr lang="tr-TR" smtClean="0"/>
              <a:pPr/>
              <a:t>24.06.2009</a:t>
            </a:fld>
            <a:endParaRPr lang="tr-TR"/>
          </a:p>
        </p:txBody>
      </p:sp>
      <p:sp>
        <p:nvSpPr>
          <p:cNvPr id="11" name="10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2" name="11 Altbilgi Yer Tutucusu"/>
          <p:cNvSpPr>
            <a:spLocks noGrp="1"/>
          </p:cNvSpPr>
          <p:nvPr>
            <p:ph type="ftr" sz="quarter" idx="12"/>
          </p:nvPr>
        </p:nvSpPr>
        <p:spPr>
          <a:xfrm>
            <a:off x="1600200" y="6509004"/>
            <a:ext cx="3907464" cy="274320"/>
          </a:xfrm>
        </p:spPr>
        <p:txBody>
          <a:bodyPr vert="horz" rtlCol="0"/>
          <a:lstStyle>
            <a:extLst/>
          </a:lstStyle>
          <a:p>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24.06.2009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lvl1pPr algn="l">
              <a:defRPr/>
            </a:lvl1pPr>
            <a:extLs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274638"/>
            <a:ext cx="6019800" cy="5851525"/>
          </a:xfrm>
        </p:spPr>
        <p:txBody>
          <a:bodyPr vert="eaVert"/>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24.06.2009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extLst/>
          </a:lstStyle>
          <a:p>
            <a:fld id="{D9F75050-0E15-4C5B-92B0-66D068882F1F}" type="datetimeFigureOut">
              <a:rPr lang="tr-TR" smtClean="0"/>
              <a:pPr/>
              <a:t>24.06.2009</a:t>
            </a:fld>
            <a:endParaRPr lang="tr-TR"/>
          </a:p>
        </p:txBody>
      </p:sp>
      <p:sp>
        <p:nvSpPr>
          <p:cNvPr id="5" name="4 Altbilgi Yer Tutucusu"/>
          <p:cNvSpPr>
            <a:spLocks noGrp="1"/>
          </p:cNvSpPr>
          <p:nvPr>
            <p:ph type="ftr" sz="quarter" idx="11"/>
          </p:nvPr>
        </p:nvSpPr>
        <p:spPr/>
        <p:txBody>
          <a:bodyPr/>
          <a:lstStyle>
            <a:extLst/>
          </a:lstStyle>
          <a:p>
            <a:endParaRPr lang="tr-TR"/>
          </a:p>
        </p:txBody>
      </p:sp>
      <p:sp>
        <p:nvSpPr>
          <p:cNvPr id="6" name="5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Başlık Slaydı">
    <p:bg>
      <p:bgRef idx="1002">
        <a:schemeClr val="bg2"/>
      </p:bgRef>
    </p:bg>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Bölüm Üstbilgisi">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7" name="6 Dikdörtgen"/>
          <p:cNvSpPr/>
          <p:nvPr/>
        </p:nvSpPr>
        <p:spPr>
          <a:xfrm>
            <a:off x="1000128" y="3267456"/>
            <a:ext cx="74066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722376" y="498230"/>
            <a:ext cx="7772400" cy="2731008"/>
          </a:xfrm>
        </p:spPr>
        <p:txBody>
          <a:bodyPr rIns="100584"/>
          <a:lstStyle>
            <a:lvl1pPr algn="r">
              <a:buNone/>
              <a:defRPr sz="4000" b="1" cap="none">
                <a:solidFill>
                  <a:schemeClr val="accent1">
                    <a:tint val="95000"/>
                    <a:satMod val="200000"/>
                  </a:schemeClr>
                </a:solidFill>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722313" y="3287713"/>
            <a:ext cx="7772400" cy="1509712"/>
          </a:xfrm>
        </p:spPr>
        <p:txBody>
          <a:bodyPr rIns="128016" anchor="t"/>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tr-TR" smtClean="0"/>
              <a:t>Asıl metin stillerini düzenlemek için tıklatın</a:t>
            </a:r>
          </a:p>
        </p:txBody>
      </p:sp>
      <p:sp>
        <p:nvSpPr>
          <p:cNvPr id="8" name="7 Veri Yer Tutucusu"/>
          <p:cNvSpPr>
            <a:spLocks noGrp="1"/>
          </p:cNvSpPr>
          <p:nvPr>
            <p:ph type="dt" sz="half" idx="10"/>
          </p:nvPr>
        </p:nvSpPr>
        <p:spPr>
          <a:xfrm>
            <a:off x="5562600" y="6513670"/>
            <a:ext cx="3002280" cy="274320"/>
          </a:xfrm>
        </p:spPr>
        <p:txBody>
          <a:bodyPr vert="horz" rtlCol="0"/>
          <a:lstStyle>
            <a:extLst/>
          </a:lstStyle>
          <a:p>
            <a:fld id="{D9F75050-0E15-4C5B-92B0-66D068882F1F}" type="datetimeFigureOut">
              <a:rPr lang="tr-TR" smtClean="0"/>
              <a:pPr/>
              <a:t>24.06.2009</a:t>
            </a:fld>
            <a:endParaRPr lang="tr-TR"/>
          </a:p>
        </p:txBody>
      </p:sp>
      <p:sp>
        <p:nvSpPr>
          <p:cNvPr id="9" name="8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0" name="9 Altbilgi Yer Tutucusu"/>
          <p:cNvSpPr>
            <a:spLocks noGrp="1"/>
          </p:cNvSpPr>
          <p:nvPr>
            <p:ph type="ftr" sz="quarter" idx="12"/>
          </p:nvPr>
        </p:nvSpPr>
        <p:spPr>
          <a:xfrm>
            <a:off x="1600200" y="6513670"/>
            <a:ext cx="3907464" cy="274320"/>
          </a:xfrm>
        </p:spPr>
        <p:txBody>
          <a:bodyPr vert="horz" rtlCol="0"/>
          <a:lstStyle>
            <a:extLst/>
          </a:lstStyle>
          <a:p>
            <a:endParaRPr lang="tr-T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B1DEFA8C-F947-479F-BE07-76B6B3F80BF1}"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D9F75050-0E15-4C5B-92B0-66D068882F1F}" type="datetimeFigureOut">
              <a:rPr lang="tr-TR" smtClean="0"/>
              <a:pPr/>
              <a:t>24.06.2009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B1DEFA8C-F947-479F-BE07-76B6B3F80BF1}"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extLst/>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645920"/>
            <a:ext cx="4038600" cy="452628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extLst/>
          </a:lstStyle>
          <a:p>
            <a:fld id="{D9F75050-0E15-4C5B-92B0-66D068882F1F}" type="datetimeFigureOut">
              <a:rPr lang="tr-TR" smtClean="0"/>
              <a:pPr/>
              <a:t>24.06.2009</a:t>
            </a:fld>
            <a:endParaRPr lang="tr-TR"/>
          </a:p>
        </p:txBody>
      </p:sp>
      <p:sp>
        <p:nvSpPr>
          <p:cNvPr id="6" name="5 Altbilgi Yer Tutucusu"/>
          <p:cNvSpPr>
            <a:spLocks noGrp="1"/>
          </p:cNvSpPr>
          <p:nvPr>
            <p:ph type="ftr" sz="quarter" idx="11"/>
          </p:nvPr>
        </p:nvSpPr>
        <p:spPr/>
        <p:txBody>
          <a:bodyPr/>
          <a:lstStyle>
            <a:extLst/>
          </a:lstStyle>
          <a:p>
            <a:endParaRPr lang="tr-TR"/>
          </a:p>
        </p:txBody>
      </p:sp>
      <p:sp>
        <p:nvSpPr>
          <p:cNvPr id="7" name="6 Slayt Numarası Yer Tutucusu"/>
          <p:cNvSpPr>
            <a:spLocks noGrp="1"/>
          </p:cNvSpPr>
          <p:nvPr>
            <p:ph type="sldNum" sz="quarter" idx="12"/>
          </p:nvPr>
        </p:nvSpPr>
        <p:spPr>
          <a:xfrm>
            <a:off x="8641080" y="6514568"/>
            <a:ext cx="464288" cy="274320"/>
          </a:xfrm>
        </p:spPr>
        <p:txBody>
          <a:bodyPr/>
          <a:lstStyle>
            <a:extLst/>
          </a:lstStyle>
          <a:p>
            <a:fld id="{B1DEFA8C-F947-479F-BE07-76B6B3F80BF1}" type="slidenum">
              <a:rPr lang="tr-TR" smtClean="0"/>
              <a:pPr/>
              <a:t>‹#›</a:t>
            </a:fld>
            <a:endParaRPr lang="tr-TR"/>
          </a:p>
        </p:txBody>
      </p:sp>
      <p:sp>
        <p:nvSpPr>
          <p:cNvPr id="10" name="9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10" name="9 Dikdörtgen"/>
          <p:cNvSpPr/>
          <p:nvPr/>
        </p:nvSpPr>
        <p:spPr>
          <a:xfrm>
            <a:off x="616744"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11" name="10 Dikdörtgen"/>
          <p:cNvSpPr/>
          <p:nvPr/>
        </p:nvSpPr>
        <p:spPr>
          <a:xfrm>
            <a:off x="4800600" y="216521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b"/>
          <a:lstStyle>
            <a:extLst/>
          </a:lstStyle>
          <a:p>
            <a:pPr algn="ctr" eaLnBrk="1" latinLnBrk="0" hangingPunct="1"/>
            <a:endParaRPr kumimoji="0" lang="en-US"/>
          </a:p>
        </p:txBody>
      </p:sp>
      <p:sp>
        <p:nvSpPr>
          <p:cNvPr id="2" name="1 Başlık"/>
          <p:cNvSpPr>
            <a:spLocks noGrp="1"/>
          </p:cNvSpPr>
          <p:nvPr>
            <p:ph type="title"/>
          </p:nvPr>
        </p:nvSpPr>
        <p:spPr>
          <a:xfrm>
            <a:off x="457200" y="251948"/>
            <a:ext cx="8229600" cy="1143000"/>
          </a:xfrm>
        </p:spPr>
        <p:txBody>
          <a:bodyPr anchor="b"/>
          <a:lstStyle>
            <a:lvl1pPr>
              <a:defRPr/>
            </a:lvl1pPr>
            <a:extLst/>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535113"/>
            <a:ext cx="4040188"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535113"/>
            <a:ext cx="4041775" cy="639762"/>
          </a:xfrm>
        </p:spPr>
        <p:txBody>
          <a:bodyPr anchor="b">
            <a:noAutofit/>
          </a:bodyPr>
          <a:lstStyle>
            <a:lvl1pPr marL="91440" indent="0" algn="l">
              <a:spcBef>
                <a:spcPts val="0"/>
              </a:spcBef>
              <a:buNone/>
              <a:defRPr sz="2200" b="0" cap="all" baseline="0"/>
            </a:lvl1pPr>
            <a:lvl2pPr>
              <a:buNone/>
              <a:defRPr sz="2000" b="1"/>
            </a:lvl2pPr>
            <a:lvl3pPr>
              <a:buNone/>
              <a:defRPr sz="1800" b="1"/>
            </a:lvl3pPr>
            <a:lvl4pPr>
              <a:buNone/>
              <a:defRPr sz="1600" b="1"/>
            </a:lvl4pPr>
            <a:lvl5pPr>
              <a:buNone/>
              <a:defRPr sz="1600" b="1"/>
            </a:lvl5pPr>
            <a:extLst/>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362200"/>
            <a:ext cx="4040188" cy="3941763"/>
          </a:xfrm>
        </p:spPr>
        <p:txBody>
          <a:bodyPr lIns="91440"/>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362200"/>
            <a:ext cx="4041775" cy="3941763"/>
          </a:xfrm>
        </p:spPr>
        <p:txBody>
          <a:bodyPr/>
          <a:lstStyle>
            <a:lvl1pPr>
              <a:defRPr sz="2200"/>
            </a:lvl1pPr>
            <a:lvl2pPr>
              <a:defRPr sz="2000"/>
            </a:lvl2pPr>
            <a:lvl3pPr>
              <a:defRPr sz="1800"/>
            </a:lvl3pPr>
            <a:lvl4pPr>
              <a:defRPr sz="1600"/>
            </a:lvl4pPr>
            <a:lvl5pPr>
              <a:defRPr sz="16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extLst/>
          </a:lstStyle>
          <a:p>
            <a:fld id="{D9F75050-0E15-4C5B-92B0-66D068882F1F}" type="datetimeFigureOut">
              <a:rPr lang="tr-TR" smtClean="0"/>
              <a:pPr/>
              <a:t>24.06.2009</a:t>
            </a:fld>
            <a:endParaRPr lang="tr-TR"/>
          </a:p>
        </p:txBody>
      </p:sp>
      <p:sp>
        <p:nvSpPr>
          <p:cNvPr id="8" name="7 Altbilgi Yer Tutucusu"/>
          <p:cNvSpPr>
            <a:spLocks noGrp="1"/>
          </p:cNvSpPr>
          <p:nvPr>
            <p:ph type="ftr" sz="quarter" idx="11"/>
          </p:nvPr>
        </p:nvSpPr>
        <p:spPr/>
        <p:txBody>
          <a:bodyPr/>
          <a:lstStyle>
            <a:extLst/>
          </a:lstStyle>
          <a:p>
            <a:endParaRPr lang="tr-TR"/>
          </a:p>
        </p:txBody>
      </p:sp>
      <p:sp>
        <p:nvSpPr>
          <p:cNvPr id="9" name="8 Slayt Numarası Yer Tutucusu"/>
          <p:cNvSpPr>
            <a:spLocks noGrp="1"/>
          </p:cNvSpPr>
          <p:nvPr>
            <p:ph type="sldNum" sz="quarter" idx="12"/>
          </p:nvPr>
        </p:nvSpPr>
        <p:spPr>
          <a:xfrm>
            <a:off x="8641080" y="6514568"/>
            <a:ext cx="464288" cy="274320"/>
          </a:xfrm>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53218"/>
            <a:ext cx="8229600" cy="1143000"/>
          </a:xfrm>
        </p:spPr>
        <p:txBody>
          <a:bodyPr/>
          <a:lstStyle>
            <a:extLst/>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extLst/>
          </a:lstStyle>
          <a:p>
            <a:fld id="{D9F75050-0E15-4C5B-92B0-66D068882F1F}" type="datetimeFigureOut">
              <a:rPr lang="tr-TR" smtClean="0"/>
              <a:pPr/>
              <a:t>24.06.2009</a:t>
            </a:fld>
            <a:endParaRPr lang="tr-TR"/>
          </a:p>
        </p:txBody>
      </p:sp>
      <p:sp>
        <p:nvSpPr>
          <p:cNvPr id="4" name="3 Altbilgi Yer Tutucusu"/>
          <p:cNvSpPr>
            <a:spLocks noGrp="1"/>
          </p:cNvSpPr>
          <p:nvPr>
            <p:ph type="ftr" sz="quarter" idx="11"/>
          </p:nvPr>
        </p:nvSpPr>
        <p:spPr/>
        <p:txBody>
          <a:bodyPr/>
          <a:lstStyle>
            <a:extLst/>
          </a:lstStyle>
          <a:p>
            <a:endParaRPr lang="tr-TR"/>
          </a:p>
        </p:txBody>
      </p:sp>
      <p:sp>
        <p:nvSpPr>
          <p:cNvPr id="5" name="4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
        <p:nvSpPr>
          <p:cNvPr id="7" name="6 Dikdörtgen"/>
          <p:cNvSpPr/>
          <p:nvPr/>
        </p:nvSpPr>
        <p:spPr>
          <a:xfrm>
            <a:off x="588392" y="1424588"/>
            <a:ext cx="800100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extLst/>
          </a:lstStyle>
          <a:p>
            <a:fld id="{D9F75050-0E15-4C5B-92B0-66D068882F1F}" type="datetimeFigureOut">
              <a:rPr lang="tr-TR" smtClean="0"/>
              <a:pPr/>
              <a:t>24.06.2009</a:t>
            </a:fld>
            <a:endParaRPr lang="tr-TR"/>
          </a:p>
        </p:txBody>
      </p:sp>
      <p:sp>
        <p:nvSpPr>
          <p:cNvPr id="3" name="2 Altbilgi Yer Tutucusu"/>
          <p:cNvSpPr>
            <a:spLocks noGrp="1"/>
          </p:cNvSpPr>
          <p:nvPr>
            <p:ph type="ftr" sz="quarter" idx="11"/>
          </p:nvPr>
        </p:nvSpPr>
        <p:spPr/>
        <p:txBody>
          <a:bodyPr/>
          <a:lstStyle>
            <a:extLst/>
          </a:lstStyle>
          <a:p>
            <a:endParaRPr lang="tr-TR"/>
          </a:p>
        </p:txBody>
      </p:sp>
      <p:sp>
        <p:nvSpPr>
          <p:cNvPr id="4" name="3 Slayt Numarası Yer Tutucusu"/>
          <p:cNvSpPr>
            <a:spLocks noGrp="1"/>
          </p:cNvSpPr>
          <p:nvPr>
            <p:ph type="sldNum" sz="quarter" idx="12"/>
          </p:nvPr>
        </p:nvSpPr>
        <p:spPr/>
        <p:txBody>
          <a:bodyPr/>
          <a:lstStyle>
            <a:extLst/>
          </a:lstStyle>
          <a:p>
            <a:fld id="{B1DEFA8C-F947-479F-BE07-76B6B3F80BF1}"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8" name="7 Dikdörtgen"/>
          <p:cNvSpPr/>
          <p:nvPr/>
        </p:nvSpPr>
        <p:spPr>
          <a:xfrm>
            <a:off x="5057552" y="1057656"/>
            <a:ext cx="3749040" cy="9144"/>
          </a:xfrm>
          <a:prstGeom prst="rect">
            <a:avLst/>
          </a:prstGeom>
          <a:solidFill>
            <a:schemeClr val="accent1"/>
          </a:solidFill>
          <a:ln w="38100" cap="rnd" cmpd="sng" algn="ctr">
            <a:noFill/>
            <a:prstDash val="solid"/>
          </a:ln>
          <a:effectLst>
            <a:outerShdw blurRad="12700" dist="12900" dir="5400000" algn="tl" rotWithShape="0">
              <a:srgbClr val="000000">
                <a:alpha val="7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1 Başlık"/>
          <p:cNvSpPr>
            <a:spLocks noGrp="1"/>
          </p:cNvSpPr>
          <p:nvPr>
            <p:ph type="title"/>
          </p:nvPr>
        </p:nvSpPr>
        <p:spPr>
          <a:xfrm>
            <a:off x="4963136" y="304800"/>
            <a:ext cx="3931920" cy="762000"/>
          </a:xfrm>
        </p:spPr>
        <p:txBody>
          <a:bodyPr anchor="b"/>
          <a:lstStyle>
            <a:lvl1pPr marL="0" algn="r">
              <a:buNone/>
              <a:defRPr sz="2000" b="1"/>
            </a:lvl1pPr>
            <a:extLst/>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4963136" y="1107560"/>
            <a:ext cx="3931920" cy="1066800"/>
          </a:xfrm>
        </p:spPr>
        <p:txBody>
          <a:bodyPr/>
          <a:lstStyle>
            <a:lvl1pPr marL="0" indent="0" algn="r">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228600" y="2209800"/>
            <a:ext cx="8666456" cy="3977640"/>
          </a:xfrm>
        </p:spPr>
        <p:txBody>
          <a:bodyPr/>
          <a:lstStyle>
            <a:lvl1pPr marL="292608">
              <a:defRPr sz="3200"/>
            </a:lvl1pPr>
            <a:lvl2pPr marL="594360">
              <a:defRPr sz="2800"/>
            </a:lvl2pPr>
            <a:lvl3pPr marL="822960">
              <a:defRPr sz="2400"/>
            </a:lvl3pPr>
            <a:lvl4pPr marL="1051560">
              <a:defRPr sz="2000"/>
            </a:lvl4pPr>
            <a:lvl5pPr marL="1261872">
              <a:defRPr sz="2000"/>
            </a:lvl5pPr>
            <a:extLs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9" name="8 Veri Yer Tutucusu"/>
          <p:cNvSpPr>
            <a:spLocks noGrp="1"/>
          </p:cNvSpPr>
          <p:nvPr>
            <p:ph type="dt" sz="half" idx="10"/>
          </p:nvPr>
        </p:nvSpPr>
        <p:spPr>
          <a:xfrm>
            <a:off x="5562600" y="6513670"/>
            <a:ext cx="3002280" cy="274320"/>
          </a:xfrm>
        </p:spPr>
        <p:txBody>
          <a:bodyPr vert="horz" rtlCol="0"/>
          <a:lstStyle>
            <a:extLst/>
          </a:lstStyle>
          <a:p>
            <a:fld id="{D9F75050-0E15-4C5B-92B0-66D068882F1F}" type="datetimeFigureOut">
              <a:rPr lang="tr-TR" smtClean="0"/>
              <a:pPr/>
              <a:t>24.06.2009</a:t>
            </a:fld>
            <a:endParaRPr lang="tr-TR"/>
          </a:p>
        </p:txBody>
      </p:sp>
      <p:sp>
        <p:nvSpPr>
          <p:cNvPr id="10" name="9 Slayt Numarası Yer Tutucusu"/>
          <p:cNvSpPr>
            <a:spLocks noGrp="1"/>
          </p:cNvSpPr>
          <p:nvPr>
            <p:ph type="sldNum" sz="quarter" idx="11"/>
          </p:nvPr>
        </p:nvSpPr>
        <p:spPr>
          <a:xfrm>
            <a:off x="8638952" y="6513670"/>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1" name="10 Altbilgi Yer Tutucusu"/>
          <p:cNvSpPr>
            <a:spLocks noGrp="1"/>
          </p:cNvSpPr>
          <p:nvPr>
            <p:ph type="ftr" sz="quarter" idx="12"/>
          </p:nvPr>
        </p:nvSpPr>
        <p:spPr>
          <a:xfrm>
            <a:off x="1600200" y="6513670"/>
            <a:ext cx="3907464" cy="274320"/>
          </a:xfrm>
        </p:spPr>
        <p:txBody>
          <a:bodyPr vert="horz" rtlCol="0"/>
          <a:lstStyle>
            <a:extLst/>
          </a:lstStyle>
          <a:p>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3040443" y="4724400"/>
            <a:ext cx="5486400" cy="664536"/>
          </a:xfrm>
        </p:spPr>
        <p:txBody>
          <a:bodyPr anchor="b"/>
          <a:lstStyle>
            <a:lvl1pPr marL="0" algn="r">
              <a:buNone/>
              <a:defRPr sz="2000" b="1"/>
            </a:lvl1pPr>
            <a:extLst/>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3040443" y="5388936"/>
            <a:ext cx="5486400" cy="912255"/>
          </a:xfrm>
        </p:spPr>
        <p:txBody>
          <a:bodyPr/>
          <a:lstStyle>
            <a:lvl1pPr marL="0" indent="0" algn="r">
              <a:spcBef>
                <a:spcPts val="0"/>
              </a:spcBef>
              <a:buNone/>
              <a:defRPr sz="1400"/>
            </a:lvl1pPr>
            <a:lvl2pPr>
              <a:defRPr sz="1200"/>
            </a:lvl2pPr>
            <a:lvl3pPr>
              <a:defRPr sz="1000"/>
            </a:lvl3pPr>
            <a:lvl4pPr>
              <a:defRPr sz="900"/>
            </a:lvl4pPr>
            <a:lvl5pPr>
              <a:defRPr sz="900"/>
            </a:lvl5pPr>
            <a:extLst/>
          </a:lstStyle>
          <a:p>
            <a:pPr lvl="0" eaLnBrk="1" latinLnBrk="0" hangingPunct="1"/>
            <a:r>
              <a:rPr kumimoji="0" lang="tr-TR" smtClean="0"/>
              <a:t>Asıl metin stillerini düzenlemek için tıklatın</a:t>
            </a:r>
          </a:p>
        </p:txBody>
      </p:sp>
      <p:sp>
        <p:nvSpPr>
          <p:cNvPr id="13" name="12 Resim Yer Tutucusu"/>
          <p:cNvSpPr>
            <a:spLocks noGrp="1"/>
          </p:cNvSpPr>
          <p:nvPr>
            <p:ph type="pic" idx="1"/>
          </p:nvPr>
        </p:nvSpPr>
        <p:spPr>
          <a:xfrm>
            <a:off x="304800" y="249864"/>
            <a:ext cx="8534400" cy="4343400"/>
          </a:xfrm>
          <a:prstGeom prst="round2DiagRect">
            <a:avLst>
              <a:gd name="adj1" fmla="val 11403"/>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extLst/>
          </a:lstStyle>
          <a:p>
            <a:pPr marL="0" algn="l" rtl="0" eaLnBrk="1" latinLnBrk="0" hangingPunct="1"/>
            <a:r>
              <a:rPr kumimoji="0" lang="tr-TR" smtClean="0">
                <a:solidFill>
                  <a:schemeClr val="lt1"/>
                </a:solidFill>
                <a:latin typeface="+mn-lt"/>
                <a:ea typeface="+mn-ea"/>
                <a:cs typeface="+mn-cs"/>
              </a:rPr>
              <a:t>Resim eklemek için simgeyi tıklatın</a:t>
            </a:r>
            <a:endParaRPr kumimoji="0" lang="en-US" dirty="0">
              <a:solidFill>
                <a:schemeClr val="lt1"/>
              </a:solidFill>
              <a:latin typeface="+mn-lt"/>
              <a:ea typeface="+mn-ea"/>
              <a:cs typeface="+mn-cs"/>
            </a:endParaRPr>
          </a:p>
        </p:txBody>
      </p:sp>
      <p:sp>
        <p:nvSpPr>
          <p:cNvPr id="8" name="7 Veri Yer Tutucusu"/>
          <p:cNvSpPr>
            <a:spLocks noGrp="1"/>
          </p:cNvSpPr>
          <p:nvPr>
            <p:ph type="dt" sz="half" idx="10"/>
          </p:nvPr>
        </p:nvSpPr>
        <p:spPr>
          <a:xfrm>
            <a:off x="5562600" y="6509004"/>
            <a:ext cx="3002280" cy="274320"/>
          </a:xfrm>
        </p:spPr>
        <p:txBody>
          <a:bodyPr vert="horz" rtlCol="0"/>
          <a:lstStyle>
            <a:extLst/>
          </a:lstStyle>
          <a:p>
            <a:fld id="{D9F75050-0E15-4C5B-92B0-66D068882F1F}" type="datetimeFigureOut">
              <a:rPr lang="tr-TR" smtClean="0"/>
              <a:pPr/>
              <a:t>24.06.2009</a:t>
            </a:fld>
            <a:endParaRPr lang="tr-TR"/>
          </a:p>
        </p:txBody>
      </p:sp>
      <p:sp>
        <p:nvSpPr>
          <p:cNvPr id="9" name="8 Slayt Numarası Yer Tutucusu"/>
          <p:cNvSpPr>
            <a:spLocks noGrp="1"/>
          </p:cNvSpPr>
          <p:nvPr>
            <p:ph type="sldNum" sz="quarter" idx="11"/>
          </p:nvPr>
        </p:nvSpPr>
        <p:spPr>
          <a:xfrm>
            <a:off x="8638952" y="6509004"/>
            <a:ext cx="464288" cy="274320"/>
          </a:xfrm>
        </p:spPr>
        <p:txBody>
          <a:bodyPr vert="horz" rtlCol="0"/>
          <a:lstStyle>
            <a:lvl1pPr>
              <a:defRPr>
                <a:solidFill>
                  <a:schemeClr val="tx2">
                    <a:shade val="90000"/>
                  </a:schemeClr>
                </a:solidFill>
              </a:defRPr>
            </a:lvl1pPr>
            <a:extLst/>
          </a:lstStyle>
          <a:p>
            <a:fld id="{B1DEFA8C-F947-479F-BE07-76B6B3F80BF1}" type="slidenum">
              <a:rPr lang="tr-TR" smtClean="0"/>
              <a:pPr/>
              <a:t>‹#›</a:t>
            </a:fld>
            <a:endParaRPr lang="tr-TR"/>
          </a:p>
        </p:txBody>
      </p:sp>
      <p:sp>
        <p:nvSpPr>
          <p:cNvPr id="10" name="9 Altbilgi Yer Tutucusu"/>
          <p:cNvSpPr>
            <a:spLocks noGrp="1"/>
          </p:cNvSpPr>
          <p:nvPr>
            <p:ph type="ftr" sz="quarter" idx="12"/>
          </p:nvPr>
        </p:nvSpPr>
        <p:spPr>
          <a:xfrm>
            <a:off x="1600200" y="6509004"/>
            <a:ext cx="3907464" cy="274320"/>
          </a:xfrm>
        </p:spPr>
        <p:txBody>
          <a:bodyPr vert="horz" rtlCol="0"/>
          <a:lstStyle>
            <a:extLst/>
          </a:lstStyle>
          <a:p>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6 Yuvarlatılmış Çapraz Köşeli Dikdörtgen"/>
          <p:cNvSpPr/>
          <p:nvPr/>
        </p:nvSpPr>
        <p:spPr>
          <a:xfrm>
            <a:off x="164592" y="147085"/>
            <a:ext cx="8810846" cy="6565392"/>
          </a:xfrm>
          <a:prstGeom prst="round2DiagRect">
            <a:avLst>
              <a:gd name="adj1" fmla="val 11807"/>
              <a:gd name="adj2" fmla="val 0"/>
            </a:avLst>
          </a:prstGeom>
          <a:solidFill>
            <a:schemeClr val="bg2">
              <a:tint val="85000"/>
              <a:shade val="90000"/>
              <a:satMod val="150000"/>
              <a:alpha val="65000"/>
            </a:schemeClr>
          </a:solidFill>
          <a:ln w="11000" cap="rnd" cmpd="sng" algn="ctr">
            <a:solidFill>
              <a:schemeClr val="bg2">
                <a:tint val="78000"/>
                <a:satMod val="180000"/>
                <a:alpha val="88000"/>
              </a:schemeClr>
            </a:solidFill>
            <a:prstDash val="solid"/>
          </a:ln>
          <a:effectLst>
            <a:innerShdw blurRad="114300">
              <a:srgbClr val="000000">
                <a:alpha val="10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2 Altbilgi Yer Tutucusu"/>
          <p:cNvSpPr>
            <a:spLocks noGrp="1"/>
          </p:cNvSpPr>
          <p:nvPr>
            <p:ph type="ftr" sz="quarter" idx="3"/>
          </p:nvPr>
        </p:nvSpPr>
        <p:spPr>
          <a:xfrm>
            <a:off x="1295400" y="6400800"/>
            <a:ext cx="4212264" cy="274320"/>
          </a:xfrm>
          <a:prstGeom prst="rect">
            <a:avLst/>
          </a:prstGeom>
        </p:spPr>
        <p:txBody>
          <a:bodyPr/>
          <a:lstStyle>
            <a:lvl1pPr algn="r" eaLnBrk="1" latinLnBrk="0" hangingPunct="1">
              <a:defRPr kumimoji="0" sz="1300">
                <a:solidFill>
                  <a:schemeClr val="bg2">
                    <a:tint val="60000"/>
                    <a:satMod val="155000"/>
                  </a:schemeClr>
                </a:solidFill>
              </a:defRPr>
            </a:lvl1pPr>
            <a:extLst/>
          </a:lstStyle>
          <a:p>
            <a:endParaRPr lang="tr-TR"/>
          </a:p>
        </p:txBody>
      </p:sp>
      <p:sp>
        <p:nvSpPr>
          <p:cNvPr id="14" name="13 Veri Yer Tutucusu"/>
          <p:cNvSpPr>
            <a:spLocks noGrp="1"/>
          </p:cNvSpPr>
          <p:nvPr>
            <p:ph type="dt" sz="half" idx="2"/>
          </p:nvPr>
        </p:nvSpPr>
        <p:spPr>
          <a:xfrm>
            <a:off x="5562600" y="6400800"/>
            <a:ext cx="3002280" cy="274320"/>
          </a:xfrm>
          <a:prstGeom prst="rect">
            <a:avLst/>
          </a:prstGeom>
        </p:spPr>
        <p:txBody>
          <a:bodyPr/>
          <a:lstStyle>
            <a:lvl1pPr algn="l" eaLnBrk="1" latinLnBrk="0" hangingPunct="1">
              <a:defRPr kumimoji="0" sz="1300">
                <a:solidFill>
                  <a:schemeClr val="bg2">
                    <a:tint val="60000"/>
                    <a:satMod val="155000"/>
                  </a:schemeClr>
                </a:solidFill>
              </a:defRPr>
            </a:lvl1pPr>
            <a:extLst/>
          </a:lstStyle>
          <a:p>
            <a:fld id="{D9F75050-0E15-4C5B-92B0-66D068882F1F}" type="datetimeFigureOut">
              <a:rPr lang="tr-TR" smtClean="0"/>
              <a:pPr/>
              <a:t>24.06.2009</a:t>
            </a:fld>
            <a:endParaRPr lang="tr-TR"/>
          </a:p>
        </p:txBody>
      </p:sp>
      <p:sp>
        <p:nvSpPr>
          <p:cNvPr id="23" name="22 Slayt Numarası Yer Tutucusu"/>
          <p:cNvSpPr>
            <a:spLocks noGrp="1"/>
          </p:cNvSpPr>
          <p:nvPr>
            <p:ph type="sldNum" sz="quarter" idx="4"/>
          </p:nvPr>
        </p:nvSpPr>
        <p:spPr>
          <a:xfrm>
            <a:off x="8638952" y="6514568"/>
            <a:ext cx="464288" cy="274320"/>
          </a:xfrm>
          <a:prstGeom prst="rect">
            <a:avLst/>
          </a:prstGeom>
        </p:spPr>
        <p:txBody>
          <a:bodyPr anchor="ctr"/>
          <a:lstStyle>
            <a:lvl1pPr algn="r" eaLnBrk="1" latinLnBrk="0" hangingPunct="1">
              <a:defRPr kumimoji="0" sz="1600">
                <a:solidFill>
                  <a:schemeClr val="tx2">
                    <a:shade val="90000"/>
                  </a:schemeClr>
                </a:solidFill>
                <a:effectLst/>
              </a:defRPr>
            </a:lvl1pPr>
            <a:extLst/>
          </a:lstStyle>
          <a:p>
            <a:fld id="{B1DEFA8C-F947-479F-BE07-76B6B3F80BF1}" type="slidenum">
              <a:rPr lang="tr-TR" smtClean="0"/>
              <a:pPr/>
              <a:t>‹#›</a:t>
            </a:fld>
            <a:endParaRPr lang="tr-TR"/>
          </a:p>
        </p:txBody>
      </p:sp>
      <p:sp>
        <p:nvSpPr>
          <p:cNvPr id="22" name="21 Başlık Yer Tutucusu"/>
          <p:cNvSpPr>
            <a:spLocks noGrp="1"/>
          </p:cNvSpPr>
          <p:nvPr>
            <p:ph type="title"/>
          </p:nvPr>
        </p:nvSpPr>
        <p:spPr>
          <a:xfrm>
            <a:off x="457200" y="253536"/>
            <a:ext cx="8229600" cy="1143000"/>
          </a:xfrm>
          <a:prstGeom prst="rect">
            <a:avLst/>
          </a:prstGeom>
        </p:spPr>
        <p:txBody>
          <a:bodyPr rIns="91440" anchor="b">
            <a:normAutofit/>
            <a:scene3d>
              <a:camera prst="orthographicFront"/>
              <a:lightRig rig="soft" dir="t">
                <a:rot lat="0" lon="0" rev="2400000"/>
              </a:lightRig>
            </a:scene3d>
            <a:sp3d>
              <a:bevelT w="19050" h="12700"/>
            </a:sp3d>
          </a:bodyPr>
          <a:lstStyle>
            <a:extLst/>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646237"/>
            <a:ext cx="8229600" cy="4526280"/>
          </a:xfrm>
          <a:prstGeom prst="rect">
            <a:avLst/>
          </a:prstGeom>
        </p:spPr>
        <p:txBody>
          <a:bodyPr>
            <a:normAutofit/>
          </a:bodyPr>
          <a:lstStyle>
            <a:extLst/>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Tree>
  </p:cSld>
  <p:clrMap bg1="dk1" tx1="lt1" bg2="dk2" tx2="lt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marL="54864" algn="r" rtl="0" eaLnBrk="1" latinLnBrk="0" hangingPunct="1">
        <a:spcBef>
          <a:spcPct val="0"/>
        </a:spcBef>
        <a:buNone/>
        <a:defRPr kumimoji="0" sz="4600" kern="1200">
          <a:solidFill>
            <a:schemeClr val="tx2">
              <a:tint val="100000"/>
              <a:shade val="90000"/>
              <a:satMod val="250000"/>
              <a:alpha val="100000"/>
            </a:schemeClr>
          </a:solidFill>
          <a:effectLst>
            <a:outerShdw blurRad="38100" dist="25500" dir="5400000" algn="tl" rotWithShape="0">
              <a:srgbClr val="000000">
                <a:satMod val="180000"/>
                <a:alpha val="75000"/>
              </a:srgbClr>
            </a:outerShdw>
          </a:effectLst>
          <a:latin typeface="+mj-lt"/>
          <a:ea typeface="+mj-ea"/>
          <a:cs typeface="+mj-cs"/>
        </a:defRPr>
      </a:lvl1pPr>
      <a:extLst/>
    </p:titleStyle>
    <p:bodyStyle>
      <a:lvl1pPr marL="292100" indent="-292100" algn="l" rtl="0" eaLnBrk="1" latinLnBrk="0" hangingPunct="1">
        <a:spcBef>
          <a:spcPts val="0"/>
        </a:spcBef>
        <a:buClr>
          <a:schemeClr val="accent1"/>
        </a:buClr>
        <a:buSzPct val="70000"/>
        <a:buFont typeface="Wingdings 2"/>
        <a:buChar char=""/>
        <a:defRPr kumimoji="0" sz="3200" kern="1200">
          <a:solidFill>
            <a:schemeClr val="tx1"/>
          </a:solidFill>
          <a:latin typeface="+mn-lt"/>
          <a:ea typeface="+mn-ea"/>
          <a:cs typeface="+mn-cs"/>
        </a:defRPr>
      </a:lvl1pPr>
      <a:lvl2pPr marL="640080" indent="-228600" algn="l" rtl="0" eaLnBrk="1" latinLnBrk="0" hangingPunct="1">
        <a:spcBef>
          <a:spcPts val="400"/>
        </a:spcBef>
        <a:buClr>
          <a:schemeClr val="accent2"/>
        </a:buClr>
        <a:buSzPct val="90000"/>
        <a:buFontTx/>
        <a:buChar char="•"/>
        <a:defRPr kumimoji="0" sz="2600" kern="1200">
          <a:solidFill>
            <a:schemeClr val="tx1"/>
          </a:solidFill>
          <a:latin typeface="+mn-lt"/>
          <a:ea typeface="+mn-ea"/>
          <a:cs typeface="+mn-cs"/>
        </a:defRPr>
      </a:lvl2pPr>
      <a:lvl3pPr marL="822960" indent="-192024" algn="l" rtl="0" eaLnBrk="1" latinLnBrk="0" hangingPunct="1">
        <a:spcBef>
          <a:spcPts val="400"/>
        </a:spcBef>
        <a:buClr>
          <a:schemeClr val="accent3"/>
        </a:buClr>
        <a:buSzPct val="100000"/>
        <a:buFont typeface="Wingdings 2"/>
        <a:buChar char=""/>
        <a:defRPr kumimoji="0" sz="2300" kern="1200">
          <a:solidFill>
            <a:schemeClr val="tx1"/>
          </a:solidFill>
          <a:latin typeface="+mn-lt"/>
          <a:ea typeface="+mn-ea"/>
          <a:cs typeface="+mn-cs"/>
        </a:defRPr>
      </a:lvl3pPr>
      <a:lvl4pPr marL="1005840" indent="-182880" algn="l" rtl="0" eaLnBrk="1" latinLnBrk="0" hangingPunct="1">
        <a:spcBef>
          <a:spcPts val="400"/>
        </a:spcBef>
        <a:buClr>
          <a:schemeClr val="accent3"/>
        </a:buClr>
        <a:buSzPct val="100000"/>
        <a:buFont typeface="Wingdings 2"/>
        <a:buChar char=""/>
        <a:defRPr kumimoji="0" sz="2000" kern="1200">
          <a:solidFill>
            <a:schemeClr val="tx1"/>
          </a:solidFill>
          <a:latin typeface="+mn-lt"/>
          <a:ea typeface="+mn-ea"/>
          <a:cs typeface="+mn-cs"/>
        </a:defRPr>
      </a:lvl4pPr>
      <a:lvl5pPr marL="1188720" indent="-182880" algn="l" rtl="0" eaLnBrk="1" latinLnBrk="0" hangingPunct="1">
        <a:spcBef>
          <a:spcPts val="400"/>
        </a:spcBef>
        <a:buClr>
          <a:schemeClr val="accent3"/>
        </a:buClr>
        <a:buSzPct val="100000"/>
        <a:buFont typeface="Wingdings 2"/>
        <a:buChar char=""/>
        <a:defRPr kumimoji="0" sz="1900" kern="1200">
          <a:solidFill>
            <a:schemeClr val="tx1"/>
          </a:solidFill>
          <a:latin typeface="+mn-lt"/>
          <a:ea typeface="+mn-ea"/>
          <a:cs typeface="+mn-cs"/>
        </a:defRPr>
      </a:lvl5pPr>
      <a:lvl6pPr marL="1371600" indent="-173736" algn="l" rtl="0" eaLnBrk="1" latinLnBrk="0" hangingPunct="1">
        <a:spcBef>
          <a:spcPts val="400"/>
        </a:spcBef>
        <a:buClr>
          <a:schemeClr val="accent4"/>
        </a:buClr>
        <a:buFont typeface="Wingdings 2"/>
        <a:buChar char=""/>
        <a:defRPr kumimoji="0" sz="1800" kern="1200" baseline="0">
          <a:solidFill>
            <a:schemeClr val="tx1"/>
          </a:solidFill>
          <a:latin typeface="+mn-lt"/>
          <a:ea typeface="+mn-ea"/>
          <a:cs typeface="+mn-cs"/>
        </a:defRPr>
      </a:lvl6pPr>
      <a:lvl7pPr marL="155448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7pPr>
      <a:lvl8pPr marL="173736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8pPr>
      <a:lvl9pPr marL="1920240" indent="-173736" algn="l" rtl="0" eaLnBrk="1" latinLnBrk="0" hangingPunct="1">
        <a:spcBef>
          <a:spcPts val="400"/>
        </a:spcBef>
        <a:buClr>
          <a:schemeClr val="accent4"/>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F75050-0E15-4C5B-92B0-66D068882F1F}" type="datetimeFigureOut">
              <a:rPr lang="tr-TR" smtClean="0"/>
              <a:pPr/>
              <a:t>24.06.2009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DEFA8C-F947-479F-BE07-76B6B3F80BF1}"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D9F75050-0E15-4C5B-92B0-66D068882F1F}" type="datetimeFigureOut">
              <a:rPr lang="tr-TR" smtClean="0"/>
              <a:pPr/>
              <a:t>24.06.2009</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DEFA8C-F947-479F-BE07-76B6B3F80BF1}"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wmf"/><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70C0">
            <a:alpha val="29000"/>
          </a:srgbClr>
        </a:solidFill>
        <a:effectLst/>
      </p:bgPr>
    </p:bg>
    <p:spTree>
      <p:nvGrpSpPr>
        <p:cNvPr id="1" name=""/>
        <p:cNvGrpSpPr/>
        <p:nvPr/>
      </p:nvGrpSpPr>
      <p:grpSpPr>
        <a:xfrm>
          <a:off x="0" y="0"/>
          <a:ext cx="0" cy="0"/>
          <a:chOff x="0" y="0"/>
          <a:chExt cx="0" cy="0"/>
        </a:xfrm>
      </p:grpSpPr>
      <p:sp>
        <p:nvSpPr>
          <p:cNvPr id="6" name="5 Başlık"/>
          <p:cNvSpPr>
            <a:spLocks noGrp="1"/>
          </p:cNvSpPr>
          <p:nvPr>
            <p:ph type="ctrTitle" idx="4294967295"/>
          </p:nvPr>
        </p:nvSpPr>
        <p:spPr>
          <a:xfrm>
            <a:off x="285750" y="785795"/>
            <a:ext cx="8358216" cy="4572032"/>
          </a:xfrm>
        </p:spPr>
        <p:txBody>
          <a:bodyPr>
            <a:normAutofit/>
          </a:bodyPr>
          <a:lstStyle/>
          <a:p>
            <a:pPr algn="ctr"/>
            <a:r>
              <a:rPr lang="tr-TR" b="1" dirty="0" smtClean="0"/>
              <a:t>ERAY </a:t>
            </a:r>
            <a:r>
              <a:rPr lang="tr-TR" b="1" dirty="0" smtClean="0"/>
              <a:t>ÖZ</a:t>
            </a:r>
            <a:br>
              <a:rPr lang="tr-TR" b="1" dirty="0" smtClean="0"/>
            </a:br>
            <a:r>
              <a:rPr lang="tr-TR" b="1" dirty="0" smtClean="0"/>
              <a:t>NURAY BULCA</a:t>
            </a:r>
            <a:r>
              <a:rPr lang="tr-TR" b="1" dirty="0" smtClean="0"/>
              <a:t/>
            </a:r>
            <a:br>
              <a:rPr lang="tr-TR" b="1" dirty="0" smtClean="0"/>
            </a:br>
            <a:r>
              <a:rPr lang="tr-TR" b="1" dirty="0" smtClean="0"/>
              <a:t>BARBAROS İ.Ö.O.</a:t>
            </a:r>
            <a:br>
              <a:rPr lang="tr-TR" b="1" dirty="0" smtClean="0"/>
            </a:br>
            <a:r>
              <a:rPr lang="tr-TR" b="1" dirty="0" smtClean="0"/>
              <a:t>BEDEN EĞİTİMİ </a:t>
            </a:r>
            <a:br>
              <a:rPr lang="tr-TR" b="1" dirty="0" smtClean="0"/>
            </a:br>
            <a:r>
              <a:rPr lang="tr-TR" b="1" dirty="0" smtClean="0"/>
              <a:t>ZÜMRE ÖĞRETMENLERİ</a:t>
            </a:r>
            <a:r>
              <a:rPr lang="tr-TR" b="1" dirty="0" smtClean="0"/>
              <a:t/>
            </a:r>
            <a:br>
              <a:rPr lang="tr-TR" b="1" dirty="0" smtClean="0"/>
            </a:br>
            <a:r>
              <a:rPr lang="tr-TR" b="1" dirty="0" smtClean="0"/>
              <a:t>GÖLCÜK/KOCAELİ</a:t>
            </a:r>
            <a:endParaRPr lang="tr-TR"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642910" y="642918"/>
            <a:ext cx="7786742" cy="4832092"/>
          </a:xfrm>
          <a:prstGeom prst="rect">
            <a:avLst/>
          </a:prstGeom>
        </p:spPr>
        <p:txBody>
          <a:bodyPr wrap="square">
            <a:spAutoFit/>
          </a:bodyPr>
          <a:lstStyle/>
          <a:p>
            <a:r>
              <a:rPr lang="tr-TR" sz="2800" dirty="0" smtClean="0"/>
              <a:t>Eşlerin seçilmesinde boy, kilo, beceri düzeyi, v.b. özelliklerden yararlanılabilir. İkiden fazla kişi de gruba katılabilir. </a:t>
            </a:r>
          </a:p>
          <a:p>
            <a:r>
              <a:rPr lang="tr-TR" sz="2800" dirty="0" smtClean="0"/>
              <a:t>Örneğin, grup üç kişi olursa bir kişi hareketi yapar, bir kişi gözler, bir kişi de sonuçları kaydeder. </a:t>
            </a:r>
          </a:p>
          <a:p>
            <a:r>
              <a:rPr lang="tr-TR" sz="2800" dirty="0" smtClean="0"/>
              <a:t>Grup dört kişiden oluşuyorsa gözlemci sayısı iki kişi olmalıdır.</a:t>
            </a:r>
          </a:p>
          <a:p>
            <a:endParaRPr lang="tr-TR" sz="2800" dirty="0" smtClean="0"/>
          </a:p>
          <a:p>
            <a:endParaRPr lang="tr-TR" sz="2800" dirty="0" smtClean="0"/>
          </a:p>
          <a:p>
            <a:endParaRPr lang="tr-TR" sz="28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714348" y="714356"/>
            <a:ext cx="7500990" cy="4401205"/>
          </a:xfrm>
          <a:prstGeom prst="rect">
            <a:avLst/>
          </a:prstGeom>
        </p:spPr>
        <p:txBody>
          <a:bodyPr wrap="square">
            <a:spAutoFit/>
          </a:bodyPr>
          <a:lstStyle/>
          <a:p>
            <a:r>
              <a:rPr lang="tr-TR" sz="2800" dirty="0" smtClean="0"/>
              <a:t> İşbirliğine dayalı öğretim büyük sınıflarda ve araç-gerecin kısıtlı olduğu ortamlarda kolaylıkla kullanılabilir. </a:t>
            </a:r>
          </a:p>
          <a:p>
            <a:r>
              <a:rPr lang="tr-TR" sz="2800" dirty="0" smtClean="0"/>
              <a:t>Grup içinde roller değiştikçe yorulan öğrenciler dinlenme fırsatı bulabilirler. Grupları oluştururken öğrencilerin eşit katılım göstermelerini sağlamak için beceri yönüyle benzer düzeyde olanların aynı grupta olmalarını ve iş birliği ilkesinin temele alınmasını sağlamak önemlidir. </a:t>
            </a:r>
            <a:endParaRPr lang="tr-TR" sz="28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1500166" y="1571612"/>
            <a:ext cx="6357982" cy="1815882"/>
          </a:xfrm>
          <a:prstGeom prst="rect">
            <a:avLst/>
          </a:prstGeom>
        </p:spPr>
        <p:txBody>
          <a:bodyPr wrap="square">
            <a:spAutoFit/>
          </a:bodyPr>
          <a:lstStyle/>
          <a:p>
            <a:r>
              <a:rPr lang="tr-TR" sz="2800" dirty="0" smtClean="0"/>
              <a:t>Bu teknikte, hareketlerin sürekli izlenmesi, anında düzeltilmesi ve doğru hareketlerin pekiştirilmesinin gelişim üzerinde önemli etkisi vardır. </a:t>
            </a:r>
            <a:endParaRPr lang="tr-TR" sz="28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68000"/>
          </a:schemeClr>
        </a:solidFill>
        <a:effectLst/>
      </p:bgPr>
    </p:bg>
    <p:spTree>
      <p:nvGrpSpPr>
        <p:cNvPr id="1" name=""/>
        <p:cNvGrpSpPr/>
        <p:nvPr/>
      </p:nvGrpSpPr>
      <p:grpSpPr>
        <a:xfrm>
          <a:off x="0" y="0"/>
          <a:ext cx="0" cy="0"/>
          <a:chOff x="0" y="0"/>
          <a:chExt cx="0" cy="0"/>
        </a:xfrm>
      </p:grpSpPr>
      <p:graphicFrame>
        <p:nvGraphicFramePr>
          <p:cNvPr id="2" name="1 Tablo"/>
          <p:cNvGraphicFramePr>
            <a:graphicFrameLocks noGrp="1"/>
          </p:cNvGraphicFramePr>
          <p:nvPr/>
        </p:nvGraphicFramePr>
        <p:xfrm>
          <a:off x="714348" y="285729"/>
          <a:ext cx="7715304" cy="6393128"/>
        </p:xfrm>
        <a:graphic>
          <a:graphicData uri="http://schemas.openxmlformats.org/drawingml/2006/table">
            <a:tbl>
              <a:tblPr/>
              <a:tblGrid>
                <a:gridCol w="2431136"/>
                <a:gridCol w="3451466"/>
                <a:gridCol w="1832702"/>
              </a:tblGrid>
              <a:tr h="1109989">
                <a:tc gridSpan="3">
                  <a:txBody>
                    <a:bodyPr/>
                    <a:lstStyle/>
                    <a:p>
                      <a:pPr>
                        <a:lnSpc>
                          <a:spcPct val="115000"/>
                        </a:lnSpc>
                        <a:spcAft>
                          <a:spcPts val="0"/>
                        </a:spcAft>
                      </a:pPr>
                      <a:r>
                        <a:rPr lang="tr-TR" sz="1000" dirty="0">
                          <a:latin typeface="Calibri"/>
                          <a:ea typeface="Times New Roman"/>
                          <a:cs typeface="Times New Roman"/>
                        </a:rPr>
                        <a:t>Voleybolda smaç tekniği çalışma yaprağı</a:t>
                      </a:r>
                    </a:p>
                    <a:p>
                      <a:pPr>
                        <a:lnSpc>
                          <a:spcPct val="115000"/>
                        </a:lnSpc>
                        <a:spcAft>
                          <a:spcPts val="0"/>
                        </a:spcAft>
                      </a:pPr>
                      <a:r>
                        <a:rPr lang="tr-TR" sz="1000" dirty="0">
                          <a:latin typeface="Calibri"/>
                          <a:ea typeface="Times New Roman"/>
                          <a:cs typeface="Times New Roman"/>
                        </a:rPr>
                        <a:t>Ad- </a:t>
                      </a:r>
                      <a:r>
                        <a:rPr lang="tr-TR" sz="1000" dirty="0" err="1">
                          <a:latin typeface="Calibri"/>
                          <a:ea typeface="Times New Roman"/>
                          <a:cs typeface="Times New Roman"/>
                        </a:rPr>
                        <a:t>Soyad</a:t>
                      </a:r>
                      <a:r>
                        <a:rPr lang="tr-TR" sz="1000" dirty="0">
                          <a:latin typeface="Calibri"/>
                          <a:ea typeface="Times New Roman"/>
                          <a:cs typeface="Times New Roman"/>
                        </a:rPr>
                        <a:t>:</a:t>
                      </a:r>
                    </a:p>
                    <a:p>
                      <a:pPr>
                        <a:lnSpc>
                          <a:spcPct val="115000"/>
                        </a:lnSpc>
                        <a:spcAft>
                          <a:spcPts val="0"/>
                        </a:spcAft>
                      </a:pPr>
                      <a:r>
                        <a:rPr lang="tr-TR" sz="1000" dirty="0">
                          <a:latin typeface="Calibri"/>
                          <a:ea typeface="Times New Roman"/>
                          <a:cs typeface="Times New Roman"/>
                        </a:rPr>
                        <a:t>Sınıf:</a:t>
                      </a:r>
                    </a:p>
                    <a:p>
                      <a:pPr>
                        <a:lnSpc>
                          <a:spcPct val="115000"/>
                        </a:lnSpc>
                        <a:spcAft>
                          <a:spcPts val="0"/>
                        </a:spcAft>
                      </a:pPr>
                      <a:r>
                        <a:rPr lang="tr-TR" sz="1000" dirty="0">
                          <a:latin typeface="Calibri"/>
                          <a:ea typeface="Times New Roman"/>
                          <a:cs typeface="Times New Roman"/>
                        </a:rPr>
                        <a:t>Tarih:</a:t>
                      </a:r>
                    </a:p>
                    <a:p>
                      <a:pPr>
                        <a:lnSpc>
                          <a:spcPct val="115000"/>
                        </a:lnSpc>
                        <a:spcAft>
                          <a:spcPts val="0"/>
                        </a:spcAft>
                      </a:pPr>
                      <a:r>
                        <a:rPr lang="tr-TR" sz="1200" dirty="0">
                          <a:latin typeface="Calibri"/>
                          <a:ea typeface="Times New Roman"/>
                          <a:cs typeface="Times New Roman"/>
                        </a:rPr>
                        <a:t>Kullanılan yöntem: İŞBİRLİĞİNE DAYALI(EŞLİ) ÖĞRENME YÖNTEMİ</a:t>
                      </a:r>
                    </a:p>
                    <a:p>
                      <a:pPr>
                        <a:lnSpc>
                          <a:spcPct val="115000"/>
                        </a:lnSpc>
                        <a:spcAft>
                          <a:spcPts val="0"/>
                        </a:spcAft>
                      </a:pPr>
                      <a:r>
                        <a:rPr lang="tr-TR" sz="1000" dirty="0">
                          <a:latin typeface="Calibri"/>
                          <a:ea typeface="Times New Roman"/>
                          <a:cs typeface="Times New Roman"/>
                        </a:rPr>
                        <a:t>Yönerge: Belirtilen alıştırmaları ölçütlerine göre istenilen sayıda yapın ve 5,4,3,2,1 puanlarından (iyiden kötüye doğru) uygun olanı verin. Alıştırma bitince puanları toplayın ve puanların hangi gruba girdiğini bulun. Eşiniz alıştırmayı bitirince yer değiştirin ve aynı işlemleri yapın.  </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hMerge="1">
                  <a:txBody>
                    <a:bodyPr/>
                    <a:lstStyle/>
                    <a:p>
                      <a:endParaRPr lang="tr-TR"/>
                    </a:p>
                  </a:txBody>
                  <a:tcPr/>
                </a:tc>
                <a:tc hMerge="1">
                  <a:txBody>
                    <a:bodyPr/>
                    <a:lstStyle/>
                    <a:p>
                      <a:endParaRPr lang="tr-TR"/>
                    </a:p>
                  </a:txBody>
                  <a:tcPr/>
                </a:tc>
              </a:tr>
              <a:tr h="176696">
                <a:tc>
                  <a:txBody>
                    <a:bodyPr/>
                    <a:lstStyle/>
                    <a:p>
                      <a:pPr algn="ctr">
                        <a:lnSpc>
                          <a:spcPct val="115000"/>
                        </a:lnSpc>
                        <a:spcAft>
                          <a:spcPts val="0"/>
                        </a:spcAft>
                      </a:pPr>
                      <a:r>
                        <a:rPr lang="tr-TR" sz="1200" dirty="0">
                          <a:latin typeface="Calibri"/>
                          <a:ea typeface="Times New Roman"/>
                          <a:cs typeface="Times New Roman"/>
                        </a:rPr>
                        <a:t>ALIŞTIRMALAR</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a:txBody>
                    <a:bodyPr/>
                    <a:lstStyle/>
                    <a:p>
                      <a:pPr algn="ctr">
                        <a:lnSpc>
                          <a:spcPct val="115000"/>
                        </a:lnSpc>
                        <a:spcAft>
                          <a:spcPts val="0"/>
                        </a:spcAft>
                      </a:pPr>
                      <a:r>
                        <a:rPr lang="tr-TR" sz="1200" dirty="0">
                          <a:latin typeface="Calibri"/>
                          <a:ea typeface="Times New Roman"/>
                          <a:cs typeface="Times New Roman"/>
                        </a:rPr>
                        <a:t>ÖLÇÜTLERİ</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a:txBody>
                    <a:bodyPr/>
                    <a:lstStyle/>
                    <a:p>
                      <a:pPr algn="ctr">
                        <a:lnSpc>
                          <a:spcPct val="115000"/>
                        </a:lnSpc>
                        <a:spcAft>
                          <a:spcPts val="0"/>
                        </a:spcAft>
                      </a:pPr>
                      <a:r>
                        <a:rPr lang="tr-TR" sz="1200" dirty="0">
                          <a:latin typeface="Calibri"/>
                          <a:ea typeface="Times New Roman"/>
                          <a:cs typeface="Times New Roman"/>
                        </a:rPr>
                        <a:t>DERECELEME (5,4,3,2,1)</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r>
              <a:tr h="176696">
                <a:tc>
                  <a:txBody>
                    <a:bodyPr/>
                    <a:lstStyle/>
                    <a:p>
                      <a:pPr>
                        <a:lnSpc>
                          <a:spcPct val="115000"/>
                        </a:lnSpc>
                        <a:spcAft>
                          <a:spcPts val="0"/>
                        </a:spcAft>
                      </a:pPr>
                      <a:r>
                        <a:rPr lang="tr-TR" sz="1200" dirty="0">
                          <a:latin typeface="Calibri"/>
                          <a:ea typeface="Times New Roman"/>
                          <a:cs typeface="Times New Roman"/>
                        </a:rPr>
                        <a:t>YAKLAŞMA KOŞUSU</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a:txBody>
                    <a:bodyPr/>
                    <a:lstStyle/>
                    <a:p>
                      <a:pPr>
                        <a:lnSpc>
                          <a:spcPct val="115000"/>
                        </a:lnSpc>
                        <a:spcAft>
                          <a:spcPts val="0"/>
                        </a:spcAft>
                      </a:pPr>
                      <a:r>
                        <a:rPr lang="tr-TR" sz="1000">
                          <a:latin typeface="Calibri"/>
                          <a:ea typeface="Times New Roman"/>
                          <a:cs typeface="Times New Roman"/>
                        </a:rPr>
                        <a:t>Bu süre zarfında yere bakılmadan top takip edilmelidir.</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a:txBody>
                    <a:bodyPr/>
                    <a:lstStyle/>
                    <a:p>
                      <a:pPr>
                        <a:lnSpc>
                          <a:spcPct val="115000"/>
                        </a:lnSpc>
                        <a:spcAft>
                          <a:spcPts val="0"/>
                        </a:spcAft>
                      </a:pPr>
                      <a:endParaRPr lang="tr-TR" sz="500">
                        <a:latin typeface="Calibri"/>
                        <a:ea typeface="Times New Roman"/>
                        <a:cs typeface="Times New Roman"/>
                      </a:endParaRP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r>
              <a:tr h="768038">
                <a:tc>
                  <a:txBody>
                    <a:bodyPr/>
                    <a:lstStyle/>
                    <a:p>
                      <a:pPr>
                        <a:lnSpc>
                          <a:spcPct val="115000"/>
                        </a:lnSpc>
                        <a:spcAft>
                          <a:spcPts val="0"/>
                        </a:spcAft>
                      </a:pPr>
                      <a:r>
                        <a:rPr lang="tr-TR" sz="1200" dirty="0">
                          <a:latin typeface="Calibri"/>
                          <a:ea typeface="Times New Roman"/>
                          <a:cs typeface="Times New Roman"/>
                        </a:rPr>
                        <a:t>SON ADIM VE YERDEN AYRILMA </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a:txBody>
                    <a:bodyPr/>
                    <a:lstStyle/>
                    <a:p>
                      <a:pPr>
                        <a:lnSpc>
                          <a:spcPct val="115000"/>
                        </a:lnSpc>
                        <a:spcAft>
                          <a:spcPts val="0"/>
                        </a:spcAft>
                      </a:pPr>
                      <a:r>
                        <a:rPr lang="tr-TR" sz="1000" dirty="0">
                          <a:latin typeface="Calibri"/>
                          <a:ea typeface="Times New Roman"/>
                          <a:cs typeface="Times New Roman"/>
                        </a:rPr>
                        <a:t>Sağ elini kullananlar için; Büyük Sağ Adımdan Sonra Yanına Getirilen Sol Adımdır. Sol Elini Kullananlar İçin İse; tam tersidir. Büyük sağ adımın atılması ile birlikte kolların ikisi de geriye açılır.</a:t>
                      </a:r>
                      <a:r>
                        <a:rPr lang="tr-TR" sz="1000" dirty="0">
                          <a:solidFill>
                            <a:srgbClr val="1C1C34"/>
                          </a:solidFill>
                          <a:latin typeface="Arial"/>
                          <a:ea typeface="+mn-ea"/>
                          <a:cs typeface="+mn-cs"/>
                        </a:rPr>
                        <a:t> </a:t>
                      </a:r>
                      <a:r>
                        <a:rPr lang="tr-TR" sz="1000" dirty="0">
                          <a:latin typeface="Calibri"/>
                          <a:ea typeface="Times New Roman"/>
                          <a:cs typeface="Times New Roman"/>
                        </a:rPr>
                        <a:t>Arkada kalan ayak öndeki ayağın yanına getirilir getirilmez kolların öne-yukarı savrulmasıyla sıçranmalıdır.</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a:txBody>
                    <a:bodyPr/>
                    <a:lstStyle/>
                    <a:p>
                      <a:pPr>
                        <a:lnSpc>
                          <a:spcPct val="115000"/>
                        </a:lnSpc>
                        <a:spcAft>
                          <a:spcPts val="0"/>
                        </a:spcAft>
                      </a:pPr>
                      <a:endParaRPr lang="tr-TR" sz="500">
                        <a:latin typeface="Calibri"/>
                        <a:ea typeface="Times New Roman"/>
                        <a:cs typeface="Times New Roman"/>
                      </a:endParaRP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r>
              <a:tr h="1234335">
                <a:tc>
                  <a:txBody>
                    <a:bodyPr/>
                    <a:lstStyle/>
                    <a:p>
                      <a:pPr>
                        <a:lnSpc>
                          <a:spcPct val="115000"/>
                        </a:lnSpc>
                        <a:spcAft>
                          <a:spcPts val="0"/>
                        </a:spcAft>
                      </a:pPr>
                      <a:r>
                        <a:rPr lang="tr-TR" sz="1200" dirty="0">
                          <a:latin typeface="Calibri"/>
                          <a:ea typeface="Times New Roman"/>
                          <a:cs typeface="Times New Roman"/>
                        </a:rPr>
                        <a:t>YÜKSELME</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a:txBody>
                    <a:bodyPr/>
                    <a:lstStyle/>
                    <a:p>
                      <a:pPr>
                        <a:lnSpc>
                          <a:spcPct val="115000"/>
                        </a:lnSpc>
                        <a:spcAft>
                          <a:spcPts val="0"/>
                        </a:spcAft>
                      </a:pPr>
                      <a:r>
                        <a:rPr lang="tr-TR" sz="1000" dirty="0">
                          <a:latin typeface="Calibri"/>
                          <a:ea typeface="Times New Roman"/>
                          <a:cs typeface="Times New Roman"/>
                        </a:rPr>
                        <a:t>Oyuncunun yerden ayrılmasından, topla temas anına kadar olan bölüm anlaşılır. Öne doğru savrularak yukarıya yönelen kolların yardımı ile smaçör daha yükseğe çıkacaktır. Bu arada gövde de geriye açılır. Yükselen smaçör vuruş kolu omzunu geriye doğru hareketlendirerek smaç için hazırlar. Diğer kolu yukarıdan gelen topu gösterir. Sonra vuruş kolu geriden kırbaç gibi topa gelir. Öteki kol da dirsekten bükülerek yavaş-yavaş aşağıya çekilir.</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a:txBody>
                    <a:bodyPr/>
                    <a:lstStyle/>
                    <a:p>
                      <a:pPr>
                        <a:lnSpc>
                          <a:spcPct val="115000"/>
                        </a:lnSpc>
                        <a:spcAft>
                          <a:spcPts val="0"/>
                        </a:spcAft>
                      </a:pPr>
                      <a:endParaRPr lang="tr-TR" sz="500">
                        <a:latin typeface="Calibri"/>
                        <a:ea typeface="Times New Roman"/>
                        <a:cs typeface="Times New Roman"/>
                      </a:endParaRP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r>
              <a:tr h="768038">
                <a:tc>
                  <a:txBody>
                    <a:bodyPr/>
                    <a:lstStyle/>
                    <a:p>
                      <a:pPr>
                        <a:lnSpc>
                          <a:spcPct val="115000"/>
                        </a:lnSpc>
                        <a:spcAft>
                          <a:spcPts val="0"/>
                        </a:spcAft>
                      </a:pPr>
                      <a:r>
                        <a:rPr lang="tr-TR" sz="1200" dirty="0">
                          <a:latin typeface="Calibri"/>
                          <a:ea typeface="Times New Roman"/>
                          <a:cs typeface="Times New Roman"/>
                        </a:rPr>
                        <a:t>TOPA TEMAS</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a:txBody>
                    <a:bodyPr/>
                    <a:lstStyle/>
                    <a:p>
                      <a:pPr>
                        <a:lnSpc>
                          <a:spcPct val="115000"/>
                        </a:lnSpc>
                        <a:spcAft>
                          <a:spcPts val="0"/>
                        </a:spcAft>
                      </a:pPr>
                      <a:r>
                        <a:rPr lang="tr-TR" sz="1000" dirty="0">
                          <a:latin typeface="Calibri"/>
                          <a:ea typeface="Times New Roman"/>
                          <a:cs typeface="Times New Roman"/>
                        </a:rPr>
                        <a:t>Smaçör, geriye açtığı vuruş kolunu süratle topa doğru hareket ettirir. Diğer kolunu da dirseğini gövdesine yaklaştırarak yavaş-yavaş aşağıya indirir. Vuruş kolunun topa hareketi bir kırbaç gibidir. Smaçör vuruş yaparken, topu açık olan eli ve bileği ile yönlendirir</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a:txBody>
                    <a:bodyPr/>
                    <a:lstStyle/>
                    <a:p>
                      <a:pPr>
                        <a:lnSpc>
                          <a:spcPct val="115000"/>
                        </a:lnSpc>
                        <a:spcAft>
                          <a:spcPts val="0"/>
                        </a:spcAft>
                      </a:pPr>
                      <a:endParaRPr lang="tr-TR" sz="500" dirty="0">
                        <a:latin typeface="Calibri"/>
                        <a:ea typeface="Times New Roman"/>
                        <a:cs typeface="Times New Roman"/>
                      </a:endParaRP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r>
              <a:tr h="923470">
                <a:tc>
                  <a:txBody>
                    <a:bodyPr/>
                    <a:lstStyle/>
                    <a:p>
                      <a:pPr>
                        <a:lnSpc>
                          <a:spcPct val="115000"/>
                        </a:lnSpc>
                        <a:spcAft>
                          <a:spcPts val="0"/>
                        </a:spcAft>
                      </a:pPr>
                      <a:r>
                        <a:rPr lang="tr-TR" sz="1200" dirty="0">
                          <a:latin typeface="Calibri"/>
                          <a:ea typeface="Times New Roman"/>
                          <a:cs typeface="Times New Roman"/>
                        </a:rPr>
                        <a:t>YERE DÜŞÜŞ</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a:txBody>
                    <a:bodyPr/>
                    <a:lstStyle/>
                    <a:p>
                      <a:pPr>
                        <a:lnSpc>
                          <a:spcPct val="115000"/>
                        </a:lnSpc>
                        <a:spcAft>
                          <a:spcPts val="0"/>
                        </a:spcAft>
                      </a:pPr>
                      <a:r>
                        <a:rPr lang="tr-TR" sz="1000" dirty="0">
                          <a:latin typeface="Calibri"/>
                          <a:ea typeface="Times New Roman"/>
                          <a:cs typeface="Times New Roman"/>
                        </a:rPr>
                        <a:t>İki ayak üzerine, kontrol ayak parmak uçlarında olmak üzere, eklemlerimiz yardımıyla düşüşü yumuşatmak gerekir. Ayakların yere değmesinden sonra sporcu yavaş-yavaş çömelir. Düşüş süresi mümkün olduğu kadar uzatılmalıdır. Çöğmelik pozisyonda durarak, gözlerin toptan ayrılmaması gereklidir.</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a:txBody>
                    <a:bodyPr/>
                    <a:lstStyle/>
                    <a:p>
                      <a:pPr>
                        <a:lnSpc>
                          <a:spcPct val="115000"/>
                        </a:lnSpc>
                        <a:spcAft>
                          <a:spcPts val="0"/>
                        </a:spcAft>
                      </a:pPr>
                      <a:endParaRPr lang="tr-TR" sz="500" dirty="0">
                        <a:latin typeface="Calibri"/>
                        <a:ea typeface="Times New Roman"/>
                        <a:cs typeface="Times New Roman"/>
                      </a:endParaRP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r>
              <a:tr h="91018">
                <a:tc gridSpan="2">
                  <a:txBody>
                    <a:bodyPr/>
                    <a:lstStyle/>
                    <a:p>
                      <a:pPr algn="r">
                        <a:lnSpc>
                          <a:spcPct val="115000"/>
                        </a:lnSpc>
                        <a:spcAft>
                          <a:spcPts val="0"/>
                        </a:spcAft>
                      </a:pPr>
                      <a:r>
                        <a:rPr lang="tr-TR" sz="1000" dirty="0">
                          <a:latin typeface="Calibri"/>
                          <a:ea typeface="Times New Roman"/>
                          <a:cs typeface="Times New Roman"/>
                        </a:rPr>
                        <a:t>TOPLAM</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hMerge="1">
                  <a:txBody>
                    <a:bodyPr/>
                    <a:lstStyle/>
                    <a:p>
                      <a:endParaRPr lang="tr-TR"/>
                    </a:p>
                  </a:txBody>
                  <a:tcPr/>
                </a:tc>
                <a:tc>
                  <a:txBody>
                    <a:bodyPr/>
                    <a:lstStyle/>
                    <a:p>
                      <a:pPr>
                        <a:lnSpc>
                          <a:spcPct val="115000"/>
                        </a:lnSpc>
                        <a:spcAft>
                          <a:spcPts val="0"/>
                        </a:spcAft>
                      </a:pPr>
                      <a:endParaRPr lang="tr-TR" sz="500" dirty="0">
                        <a:latin typeface="Calibri"/>
                        <a:ea typeface="Times New Roman"/>
                        <a:cs typeface="Times New Roman"/>
                      </a:endParaRP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r>
              <a:tr h="466761">
                <a:tc gridSpan="3">
                  <a:txBody>
                    <a:bodyPr/>
                    <a:lstStyle/>
                    <a:p>
                      <a:pPr>
                        <a:lnSpc>
                          <a:spcPct val="115000"/>
                        </a:lnSpc>
                        <a:spcAft>
                          <a:spcPts val="0"/>
                        </a:spcAft>
                      </a:pPr>
                      <a:r>
                        <a:rPr lang="tr-TR" sz="1000" dirty="0" smtClean="0">
                          <a:latin typeface="Calibri"/>
                          <a:ea typeface="Times New Roman"/>
                          <a:cs typeface="Times New Roman"/>
                        </a:rPr>
                        <a:t>DEĞERLENDİRME </a:t>
                      </a:r>
                      <a:r>
                        <a:rPr lang="tr-TR" sz="1000" dirty="0">
                          <a:latin typeface="Calibri"/>
                          <a:ea typeface="Times New Roman"/>
                          <a:cs typeface="Times New Roman"/>
                        </a:rPr>
                        <a:t>PUANLARI:</a:t>
                      </a:r>
                    </a:p>
                    <a:p>
                      <a:pPr>
                        <a:lnSpc>
                          <a:spcPct val="115000"/>
                        </a:lnSpc>
                        <a:spcAft>
                          <a:spcPts val="0"/>
                        </a:spcAft>
                      </a:pPr>
                      <a:r>
                        <a:rPr lang="tr-TR" sz="1000" dirty="0">
                          <a:latin typeface="Calibri"/>
                          <a:ea typeface="Times New Roman"/>
                          <a:cs typeface="Times New Roman"/>
                        </a:rPr>
                        <a:t>İYİ:           20-25 PUAN   </a:t>
                      </a:r>
                    </a:p>
                    <a:p>
                      <a:pPr>
                        <a:lnSpc>
                          <a:spcPct val="115000"/>
                        </a:lnSpc>
                        <a:spcAft>
                          <a:spcPts val="0"/>
                        </a:spcAft>
                      </a:pPr>
                      <a:r>
                        <a:rPr lang="tr-TR" sz="1000" dirty="0">
                          <a:latin typeface="Calibri"/>
                          <a:ea typeface="Times New Roman"/>
                          <a:cs typeface="Times New Roman"/>
                        </a:rPr>
                        <a:t>ORTA:     10-19 PUAN  </a:t>
                      </a:r>
                    </a:p>
                    <a:p>
                      <a:pPr>
                        <a:lnSpc>
                          <a:spcPct val="115000"/>
                        </a:lnSpc>
                        <a:spcAft>
                          <a:spcPts val="0"/>
                        </a:spcAft>
                      </a:pPr>
                      <a:r>
                        <a:rPr lang="tr-TR" sz="1000" dirty="0">
                          <a:latin typeface="Calibri"/>
                          <a:ea typeface="Times New Roman"/>
                          <a:cs typeface="Times New Roman"/>
                        </a:rPr>
                        <a:t>KÖTÜ:     1-9 PUAN</a:t>
                      </a:r>
                    </a:p>
                  </a:txBody>
                  <a:tcPr marL="29432" marR="2943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54000"/>
                      </a:schemeClr>
                    </a:solidFill>
                  </a:tcPr>
                </a:tc>
                <a:tc hMerge="1">
                  <a:txBody>
                    <a:bodyPr/>
                    <a:lstStyle/>
                    <a:p>
                      <a:endParaRPr lang="tr-TR"/>
                    </a:p>
                  </a:txBody>
                  <a:tcPr/>
                </a:tc>
                <a:tc hMerge="1">
                  <a:txBody>
                    <a:bodyPr/>
                    <a:lstStyle/>
                    <a:p>
                      <a:endParaRPr lang="tr-TR"/>
                    </a:p>
                  </a:txBody>
                  <a:tcPr/>
                </a:tc>
              </a:tr>
            </a:tbl>
          </a:graphicData>
        </a:graphic>
      </p:graphicFrame>
      <p:sp>
        <p:nvSpPr>
          <p:cNvPr id="1025" name="Rectangle 1"/>
          <p:cNvSpPr>
            <a:spLocks noChangeArrowheads="1"/>
          </p:cNvSpPr>
          <p:nvPr/>
        </p:nvSpPr>
        <p:spPr bwMode="auto">
          <a:xfrm>
            <a:off x="3786182" y="0"/>
            <a:ext cx="5357818"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tr-TR" sz="11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rgbClr val="FF0000"/>
                </a:solidFill>
                <a:effectLst/>
                <a:latin typeface="Calibri" pitchFamily="34" charset="0"/>
                <a:ea typeface="Times New Roman" pitchFamily="18" charset="0"/>
                <a:cs typeface="Times New Roman" pitchFamily="18" charset="0"/>
              </a:rPr>
              <a:t>Çalışma yaprağı:</a:t>
            </a:r>
            <a:endParaRPr kumimoji="0" lang="tr-TR" sz="1800" b="0" i="0" u="none" strike="noStrike" cap="none" normalizeH="0" baseline="0" dirty="0" smtClean="0">
              <a:ln>
                <a:noFill/>
              </a:ln>
              <a:solidFill>
                <a:srgbClr val="FF0000"/>
              </a:solidFill>
              <a:effectLst/>
              <a:latin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Başlık"/>
          <p:cNvSpPr>
            <a:spLocks noGrp="1"/>
          </p:cNvSpPr>
          <p:nvPr>
            <p:ph type="title"/>
          </p:nvPr>
        </p:nvSpPr>
        <p:spPr>
          <a:xfrm>
            <a:off x="571472" y="714356"/>
            <a:ext cx="8229600" cy="3214710"/>
          </a:xfrm>
        </p:spPr>
        <p:txBody>
          <a:bodyPr>
            <a:normAutofit fontScale="90000"/>
          </a:bodyPr>
          <a:lstStyle/>
          <a:p>
            <a:pPr algn="ctr"/>
            <a:r>
              <a:rPr lang="tr-TR" dirty="0" smtClean="0"/>
              <a:t>İŞBİRLİĞİNE DAYALI (EŞLİ) ÖĞRENME YÖNTEMİNE GÖRE HAZIRLANAN GÜNLÜK PLAN </a:t>
            </a:r>
            <a:endParaRPr lang="tr-TR" dirty="0"/>
          </a:p>
        </p:txBody>
      </p:sp>
      <p:sp>
        <p:nvSpPr>
          <p:cNvPr id="5" name="4 Aşağı Ok"/>
          <p:cNvSpPr/>
          <p:nvPr/>
        </p:nvSpPr>
        <p:spPr>
          <a:xfrm>
            <a:off x="4643438" y="3929066"/>
            <a:ext cx="71438" cy="164307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6" name="5 Aşağı Ok"/>
          <p:cNvSpPr/>
          <p:nvPr/>
        </p:nvSpPr>
        <p:spPr>
          <a:xfrm flipH="1">
            <a:off x="5214941" y="3929066"/>
            <a:ext cx="45719" cy="164307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7" name="6 Aşağı Ok"/>
          <p:cNvSpPr/>
          <p:nvPr/>
        </p:nvSpPr>
        <p:spPr>
          <a:xfrm>
            <a:off x="4214810" y="3929066"/>
            <a:ext cx="45719" cy="164307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o"/>
          <p:cNvGraphicFramePr>
            <a:graphicFrameLocks noGrp="1"/>
          </p:cNvGraphicFramePr>
          <p:nvPr/>
        </p:nvGraphicFramePr>
        <p:xfrm>
          <a:off x="785786" y="571480"/>
          <a:ext cx="7286676" cy="5878636"/>
        </p:xfrm>
        <a:graphic>
          <a:graphicData uri="http://schemas.openxmlformats.org/drawingml/2006/table">
            <a:tbl>
              <a:tblPr/>
              <a:tblGrid>
                <a:gridCol w="2188376"/>
                <a:gridCol w="5098300"/>
              </a:tblGrid>
              <a:tr h="156292">
                <a:tc>
                  <a:txBody>
                    <a:bodyPr/>
                    <a:lstStyle/>
                    <a:p>
                      <a:pPr algn="l">
                        <a:lnSpc>
                          <a:spcPct val="115000"/>
                        </a:lnSpc>
                        <a:spcAft>
                          <a:spcPts val="0"/>
                        </a:spcAft>
                      </a:pPr>
                      <a:r>
                        <a:rPr lang="tr-TR" sz="1100" dirty="0">
                          <a:latin typeface="Times New Roman"/>
                          <a:ea typeface="Times New Roman"/>
                          <a:cs typeface="Times New Roman"/>
                        </a:rPr>
                        <a:t>DERS</a:t>
                      </a:r>
                      <a:endParaRPr lang="tr-TR" sz="1100"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0"/>
                      </a:schemeClr>
                    </a:solidFill>
                  </a:tcPr>
                </a:tc>
                <a:tc>
                  <a:txBody>
                    <a:bodyPr/>
                    <a:lstStyle/>
                    <a:p>
                      <a:pPr algn="l">
                        <a:lnSpc>
                          <a:spcPct val="115000"/>
                        </a:lnSpc>
                        <a:spcAft>
                          <a:spcPts val="0"/>
                        </a:spcAft>
                      </a:pPr>
                      <a:r>
                        <a:rPr lang="tr-TR" sz="1100" dirty="0" smtClean="0">
                          <a:latin typeface="Times New Roman"/>
                          <a:ea typeface="Times New Roman"/>
                          <a:cs typeface="Times New Roman"/>
                        </a:rPr>
                        <a:t>BEDEN</a:t>
                      </a:r>
                      <a:r>
                        <a:rPr lang="tr-TR" sz="1100" baseline="0" dirty="0" smtClean="0">
                          <a:latin typeface="Times New Roman"/>
                          <a:ea typeface="Times New Roman"/>
                          <a:cs typeface="Times New Roman"/>
                        </a:rPr>
                        <a:t> EĞİTİMİ</a:t>
                      </a:r>
                      <a:endParaRPr lang="tr-TR" sz="1100"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71343">
                <a:tc>
                  <a:txBody>
                    <a:bodyPr/>
                    <a:lstStyle/>
                    <a:p>
                      <a:pPr algn="l">
                        <a:lnSpc>
                          <a:spcPct val="115000"/>
                        </a:lnSpc>
                        <a:spcAft>
                          <a:spcPts val="0"/>
                        </a:spcAft>
                      </a:pPr>
                      <a:r>
                        <a:rPr lang="tr-TR" sz="1100">
                          <a:latin typeface="Times New Roman"/>
                          <a:ea typeface="Times New Roman"/>
                          <a:cs typeface="Times New Roman"/>
                        </a:rPr>
                        <a:t>SINIF</a:t>
                      </a:r>
                      <a:endParaRPr lang="tr-TR" sz="110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0"/>
                      </a:schemeClr>
                    </a:solidFill>
                  </a:tcPr>
                </a:tc>
                <a:tc>
                  <a:txBody>
                    <a:bodyPr/>
                    <a:lstStyle/>
                    <a:p>
                      <a:pPr algn="l">
                        <a:lnSpc>
                          <a:spcPct val="115000"/>
                        </a:lnSpc>
                        <a:spcAft>
                          <a:spcPts val="0"/>
                        </a:spcAft>
                      </a:pPr>
                      <a:r>
                        <a:rPr lang="tr-TR" sz="1100" dirty="0">
                          <a:latin typeface="Times New Roman"/>
                          <a:ea typeface="Times New Roman"/>
                          <a:cs typeface="Times New Roman"/>
                        </a:rPr>
                        <a:t>8</a:t>
                      </a:r>
                      <a:endParaRPr lang="tr-TR" sz="1100"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56292">
                <a:tc>
                  <a:txBody>
                    <a:bodyPr/>
                    <a:lstStyle/>
                    <a:p>
                      <a:pPr algn="l">
                        <a:lnSpc>
                          <a:spcPct val="115000"/>
                        </a:lnSpc>
                        <a:spcAft>
                          <a:spcPts val="0"/>
                        </a:spcAft>
                      </a:pPr>
                      <a:r>
                        <a:rPr lang="tr-TR" sz="1100">
                          <a:latin typeface="Times New Roman"/>
                          <a:ea typeface="Times New Roman"/>
                          <a:cs typeface="Times New Roman"/>
                        </a:rPr>
                        <a:t>SÜRE</a:t>
                      </a:r>
                      <a:endParaRPr lang="tr-TR" sz="110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0"/>
                      </a:schemeClr>
                    </a:solidFill>
                  </a:tcPr>
                </a:tc>
                <a:tc>
                  <a:txBody>
                    <a:bodyPr/>
                    <a:lstStyle/>
                    <a:p>
                      <a:pPr algn="l">
                        <a:lnSpc>
                          <a:spcPct val="115000"/>
                        </a:lnSpc>
                        <a:spcAft>
                          <a:spcPts val="0"/>
                        </a:spcAft>
                      </a:pPr>
                      <a:r>
                        <a:rPr lang="tr-TR" sz="1100" dirty="0">
                          <a:latin typeface="Times New Roman"/>
                          <a:ea typeface="Times New Roman"/>
                          <a:cs typeface="Times New Roman"/>
                        </a:rPr>
                        <a:t>40 dakika</a:t>
                      </a:r>
                      <a:endParaRPr lang="tr-TR" sz="1100"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56292">
                <a:tc>
                  <a:txBody>
                    <a:bodyPr/>
                    <a:lstStyle/>
                    <a:p>
                      <a:pPr algn="l">
                        <a:lnSpc>
                          <a:spcPct val="115000"/>
                        </a:lnSpc>
                        <a:spcAft>
                          <a:spcPts val="0"/>
                        </a:spcAft>
                      </a:pPr>
                      <a:r>
                        <a:rPr lang="tr-TR" sz="1100">
                          <a:latin typeface="Times New Roman"/>
                          <a:ea typeface="Times New Roman"/>
                          <a:cs typeface="Times New Roman"/>
                        </a:rPr>
                        <a:t>ETKİNLİK KONUSU</a:t>
                      </a:r>
                      <a:endParaRPr lang="tr-TR" sz="110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0"/>
                      </a:schemeClr>
                    </a:solidFill>
                  </a:tcPr>
                </a:tc>
                <a:tc>
                  <a:txBody>
                    <a:bodyPr/>
                    <a:lstStyle/>
                    <a:p>
                      <a:pPr algn="l">
                        <a:lnSpc>
                          <a:spcPct val="115000"/>
                        </a:lnSpc>
                        <a:spcAft>
                          <a:spcPts val="0"/>
                        </a:spcAft>
                      </a:pPr>
                      <a:r>
                        <a:rPr lang="tr-TR" sz="1100" dirty="0">
                          <a:latin typeface="Times New Roman"/>
                          <a:ea typeface="Times New Roman"/>
                          <a:cs typeface="Times New Roman"/>
                        </a:rPr>
                        <a:t>Voleybolda Smaç</a:t>
                      </a:r>
                      <a:endParaRPr lang="tr-TR" sz="1100"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56292">
                <a:tc>
                  <a:txBody>
                    <a:bodyPr/>
                    <a:lstStyle/>
                    <a:p>
                      <a:pPr algn="l">
                        <a:lnSpc>
                          <a:spcPct val="115000"/>
                        </a:lnSpc>
                        <a:spcAft>
                          <a:spcPts val="0"/>
                        </a:spcAft>
                      </a:pPr>
                      <a:r>
                        <a:rPr lang="tr-TR" sz="1100">
                          <a:latin typeface="Times New Roman"/>
                          <a:ea typeface="Times New Roman"/>
                          <a:cs typeface="Times New Roman"/>
                        </a:rPr>
                        <a:t>ÖĞRENME ALANI</a:t>
                      </a:r>
                      <a:endParaRPr lang="tr-TR" sz="110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0"/>
                      </a:schemeClr>
                    </a:solidFill>
                  </a:tcPr>
                </a:tc>
                <a:tc>
                  <a:txBody>
                    <a:bodyPr/>
                    <a:lstStyle/>
                    <a:p>
                      <a:pPr algn="l">
                        <a:lnSpc>
                          <a:spcPct val="115000"/>
                        </a:lnSpc>
                        <a:spcAft>
                          <a:spcPts val="0"/>
                        </a:spcAft>
                      </a:pPr>
                      <a:r>
                        <a:rPr lang="tr-TR" sz="1100" dirty="0">
                          <a:latin typeface="Times New Roman"/>
                          <a:ea typeface="Times New Roman"/>
                          <a:cs typeface="Times New Roman"/>
                        </a:rPr>
                        <a:t>A) Hareket Bilgi ve Becerileri. B) Etkin Katılım Ve Sağlıklı Yaşam</a:t>
                      </a:r>
                      <a:endParaRPr lang="tr-TR" sz="1100"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62295">
                <a:tc>
                  <a:txBody>
                    <a:bodyPr/>
                    <a:lstStyle/>
                    <a:p>
                      <a:pPr algn="l">
                        <a:lnSpc>
                          <a:spcPct val="115000"/>
                        </a:lnSpc>
                        <a:spcAft>
                          <a:spcPts val="0"/>
                        </a:spcAft>
                      </a:pPr>
                      <a:r>
                        <a:rPr lang="tr-TR" sz="1100">
                          <a:latin typeface="Times New Roman"/>
                          <a:ea typeface="Times New Roman"/>
                          <a:cs typeface="Times New Roman"/>
                        </a:rPr>
                        <a:t>ALT ÖĞRENME ALANI</a:t>
                      </a:r>
                      <a:endParaRPr lang="tr-TR" sz="110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0"/>
                      </a:schemeClr>
                    </a:solidFill>
                  </a:tcPr>
                </a:tc>
                <a:tc>
                  <a:txBody>
                    <a:bodyPr/>
                    <a:lstStyle/>
                    <a:p>
                      <a:pPr algn="l">
                        <a:lnSpc>
                          <a:spcPct val="115000"/>
                        </a:lnSpc>
                        <a:spcAft>
                          <a:spcPts val="0"/>
                        </a:spcAft>
                      </a:pPr>
                      <a:r>
                        <a:rPr lang="tr-TR" sz="1100" dirty="0">
                          <a:latin typeface="Times New Roman"/>
                          <a:ea typeface="Times New Roman"/>
                          <a:cs typeface="Times New Roman"/>
                        </a:rPr>
                        <a:t>1. Sportif Hareket Bilgi ve Becerileri </a:t>
                      </a:r>
                      <a:endParaRPr lang="tr-TR" sz="1100"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56292">
                <a:tc>
                  <a:txBody>
                    <a:bodyPr/>
                    <a:lstStyle/>
                    <a:p>
                      <a:pPr algn="l">
                        <a:lnSpc>
                          <a:spcPct val="115000"/>
                        </a:lnSpc>
                        <a:spcAft>
                          <a:spcPts val="0"/>
                        </a:spcAft>
                      </a:pPr>
                      <a:r>
                        <a:rPr lang="tr-TR" sz="1100" dirty="0">
                          <a:latin typeface="Times New Roman"/>
                          <a:ea typeface="Times New Roman"/>
                          <a:cs typeface="Times New Roman"/>
                        </a:rPr>
                        <a:t>TEMEL BECERİLER</a:t>
                      </a:r>
                      <a:endParaRPr lang="tr-TR" sz="1100"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0"/>
                      </a:schemeClr>
                    </a:solidFill>
                  </a:tcPr>
                </a:tc>
                <a:tc>
                  <a:txBody>
                    <a:bodyPr/>
                    <a:lstStyle/>
                    <a:p>
                      <a:pPr algn="l">
                        <a:lnSpc>
                          <a:spcPct val="115000"/>
                        </a:lnSpc>
                        <a:spcAft>
                          <a:spcPts val="0"/>
                        </a:spcAft>
                      </a:pPr>
                      <a:r>
                        <a:rPr lang="tr-TR" sz="1100" dirty="0">
                          <a:latin typeface="Times New Roman"/>
                          <a:ea typeface="Times New Roman"/>
                          <a:cs typeface="Times New Roman"/>
                        </a:rPr>
                        <a:t>Katılım, farklılıklara saygı, sorumluluk,</a:t>
                      </a:r>
                      <a:endParaRPr lang="tr-TR" sz="1100"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58902">
                <a:tc>
                  <a:txBody>
                    <a:bodyPr/>
                    <a:lstStyle/>
                    <a:p>
                      <a:pPr algn="l">
                        <a:lnSpc>
                          <a:spcPct val="115000"/>
                        </a:lnSpc>
                        <a:spcAft>
                          <a:spcPts val="0"/>
                        </a:spcAft>
                      </a:pPr>
                      <a:r>
                        <a:rPr lang="tr-TR" sz="1100">
                          <a:latin typeface="Times New Roman"/>
                          <a:ea typeface="Times New Roman"/>
                          <a:cs typeface="Times New Roman"/>
                        </a:rPr>
                        <a:t>KAZANIMLAR</a:t>
                      </a:r>
                      <a:endParaRPr lang="tr-TR" sz="110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0"/>
                      </a:schemeClr>
                    </a:solidFill>
                  </a:tcPr>
                </a:tc>
                <a:tc>
                  <a:txBody>
                    <a:bodyPr/>
                    <a:lstStyle/>
                    <a:p>
                      <a:pPr algn="l">
                        <a:lnSpc>
                          <a:spcPct val="115000"/>
                        </a:lnSpc>
                        <a:spcAft>
                          <a:spcPts val="0"/>
                        </a:spcAft>
                      </a:pPr>
                      <a:r>
                        <a:rPr lang="tr-TR" sz="1100" dirty="0">
                          <a:latin typeface="Times New Roman"/>
                          <a:ea typeface="Times New Roman"/>
                          <a:cs typeface="Times New Roman"/>
                        </a:rPr>
                        <a:t>1.1. Seçili spor dalına özgü hareketleri geliştirir.</a:t>
                      </a:r>
                      <a:endParaRPr lang="tr-TR" sz="1100"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3280">
                <a:tc>
                  <a:txBody>
                    <a:bodyPr/>
                    <a:lstStyle/>
                    <a:p>
                      <a:pPr algn="l">
                        <a:lnSpc>
                          <a:spcPct val="115000"/>
                        </a:lnSpc>
                        <a:spcAft>
                          <a:spcPts val="0"/>
                        </a:spcAft>
                      </a:pPr>
                      <a:r>
                        <a:rPr lang="tr-TR" sz="1100">
                          <a:latin typeface="Times New Roman"/>
                          <a:ea typeface="Times New Roman"/>
                          <a:cs typeface="Times New Roman"/>
                        </a:rPr>
                        <a:t>ÖĞRETİM YÖNTEM VE TEKNİKLERİ</a:t>
                      </a:r>
                      <a:endParaRPr lang="tr-TR" sz="110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0"/>
                      </a:schemeClr>
                    </a:solidFill>
                  </a:tcPr>
                </a:tc>
                <a:tc>
                  <a:txBody>
                    <a:bodyPr/>
                    <a:lstStyle/>
                    <a:p>
                      <a:pPr algn="l">
                        <a:lnSpc>
                          <a:spcPct val="115000"/>
                        </a:lnSpc>
                        <a:spcAft>
                          <a:spcPts val="0"/>
                        </a:spcAft>
                      </a:pPr>
                      <a:r>
                        <a:rPr lang="tr-TR" sz="1100" dirty="0" smtClean="0">
                          <a:latin typeface="Times New Roman"/>
                          <a:ea typeface="Times New Roman"/>
                          <a:cs typeface="Times New Roman"/>
                        </a:rPr>
                        <a:t>İŞBİRLİĞİNE </a:t>
                      </a:r>
                      <a:r>
                        <a:rPr lang="tr-TR" sz="1100" dirty="0">
                          <a:latin typeface="Times New Roman"/>
                          <a:ea typeface="Times New Roman"/>
                          <a:cs typeface="Times New Roman"/>
                        </a:rPr>
                        <a:t>DAYALI (EŞLİ) ÖĞRETİM YÖNTEMİ</a:t>
                      </a:r>
                      <a:endParaRPr lang="tr-TR" sz="1100"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57206">
                <a:tc>
                  <a:txBody>
                    <a:bodyPr/>
                    <a:lstStyle/>
                    <a:p>
                      <a:pPr algn="l">
                        <a:lnSpc>
                          <a:spcPct val="115000"/>
                        </a:lnSpc>
                        <a:spcAft>
                          <a:spcPts val="0"/>
                        </a:spcAft>
                      </a:pPr>
                      <a:r>
                        <a:rPr lang="tr-TR" sz="1100">
                          <a:latin typeface="Times New Roman"/>
                          <a:ea typeface="Times New Roman"/>
                          <a:cs typeface="Times New Roman"/>
                        </a:rPr>
                        <a:t>ARAÇ GEREÇLER</a:t>
                      </a:r>
                      <a:endParaRPr lang="tr-TR" sz="110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0"/>
                      </a:schemeClr>
                    </a:solidFill>
                  </a:tcPr>
                </a:tc>
                <a:tc>
                  <a:txBody>
                    <a:bodyPr/>
                    <a:lstStyle/>
                    <a:p>
                      <a:pPr algn="just">
                        <a:lnSpc>
                          <a:spcPct val="115000"/>
                        </a:lnSpc>
                        <a:spcAft>
                          <a:spcPts val="0"/>
                        </a:spcAft>
                      </a:pPr>
                      <a:r>
                        <a:rPr lang="tr-TR" sz="1100">
                          <a:latin typeface="Times New Roman"/>
                          <a:ea typeface="Times New Roman"/>
                          <a:cs typeface="Times New Roman"/>
                        </a:rPr>
                        <a:t>Çalışma Yaprağı-Voleybol topları-Voleybol filesi</a:t>
                      </a:r>
                      <a:endParaRPr lang="tr-TR" sz="1100">
                        <a:latin typeface="Calibri"/>
                        <a:ea typeface="Times New Roman"/>
                        <a:cs typeface="Times New Roman"/>
                      </a:endParaRPr>
                    </a:p>
                  </a:txBody>
                  <a:tcPr marL="47939" marR="479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156292">
                <a:tc>
                  <a:txBody>
                    <a:bodyPr/>
                    <a:lstStyle/>
                    <a:p>
                      <a:pPr algn="l">
                        <a:lnSpc>
                          <a:spcPct val="115000"/>
                        </a:lnSpc>
                        <a:spcAft>
                          <a:spcPts val="0"/>
                        </a:spcAft>
                      </a:pPr>
                      <a:r>
                        <a:rPr lang="tr-TR" sz="1100">
                          <a:latin typeface="Times New Roman"/>
                          <a:ea typeface="Times New Roman"/>
                          <a:cs typeface="Times New Roman"/>
                        </a:rPr>
                        <a:t>GÜVENLİK ÖNLEMLERİ</a:t>
                      </a:r>
                      <a:endParaRPr lang="tr-TR" sz="110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0"/>
                      </a:schemeClr>
                    </a:solidFill>
                  </a:tcPr>
                </a:tc>
                <a:tc>
                  <a:txBody>
                    <a:bodyPr/>
                    <a:lstStyle/>
                    <a:p>
                      <a:pPr algn="l">
                        <a:lnSpc>
                          <a:spcPct val="115000"/>
                        </a:lnSpc>
                        <a:spcAft>
                          <a:spcPts val="0"/>
                        </a:spcAft>
                      </a:pPr>
                      <a:r>
                        <a:rPr lang="tr-TR" sz="1100" dirty="0">
                          <a:latin typeface="Times New Roman"/>
                          <a:ea typeface="Times New Roman"/>
                          <a:cs typeface="Times New Roman"/>
                        </a:rPr>
                        <a:t>Öğrencilerin kıyafet olarak eşofman ve spor ayakkabı giymelerinin sağlanması</a:t>
                      </a:r>
                      <a:endParaRPr lang="tr-TR" sz="1100"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07092">
                <a:tc gridSpan="2">
                  <a:txBody>
                    <a:bodyPr/>
                    <a:lstStyle/>
                    <a:p>
                      <a:pPr algn="ctr">
                        <a:lnSpc>
                          <a:spcPct val="115000"/>
                        </a:lnSpc>
                        <a:spcAft>
                          <a:spcPts val="0"/>
                        </a:spcAft>
                      </a:pPr>
                      <a:r>
                        <a:rPr lang="tr-TR" sz="1100" b="1" dirty="0">
                          <a:latin typeface="Times New Roman"/>
                          <a:ea typeface="Times New Roman"/>
                          <a:cs typeface="Times New Roman"/>
                        </a:rPr>
                        <a:t>ÖĞRENME ÖĞRETME SÜRECİ</a:t>
                      </a:r>
                      <a:endParaRPr lang="tr-TR" sz="1100" b="1" dirty="0">
                        <a:latin typeface="Calibri"/>
                        <a:ea typeface="Times New Roman"/>
                        <a:cs typeface="Times New Roman"/>
                      </a:endParaRPr>
                    </a:p>
                    <a:p>
                      <a:pPr algn="ctr">
                        <a:lnSpc>
                          <a:spcPct val="115000"/>
                        </a:lnSpc>
                        <a:spcAft>
                          <a:spcPts val="0"/>
                        </a:spcAft>
                      </a:pPr>
                      <a:r>
                        <a:rPr lang="tr-TR" sz="1100" b="1" dirty="0">
                          <a:latin typeface="Times New Roman"/>
                          <a:ea typeface="Times New Roman"/>
                          <a:cs typeface="Times New Roman"/>
                        </a:rPr>
                        <a:t>BAŞLAMA DEVRESİ:</a:t>
                      </a:r>
                      <a:endParaRPr lang="tr-TR" sz="1100" b="1" dirty="0">
                        <a:latin typeface="Calibri"/>
                        <a:ea typeface="Times New Roman"/>
                        <a:cs typeface="Times New Roman"/>
                      </a:endParaRPr>
                    </a:p>
                    <a:p>
                      <a:pPr marL="457200" algn="l">
                        <a:lnSpc>
                          <a:spcPct val="115000"/>
                        </a:lnSpc>
                        <a:spcAft>
                          <a:spcPts val="0"/>
                        </a:spcAft>
                      </a:pPr>
                      <a:r>
                        <a:rPr lang="tr-TR" sz="1100" b="1" dirty="0">
                          <a:latin typeface="Times New Roman"/>
                          <a:ea typeface="Times New Roman"/>
                          <a:cs typeface="Times New Roman"/>
                        </a:rPr>
                        <a:t>                                                               </a:t>
                      </a:r>
                      <a:r>
                        <a:rPr lang="tr-TR" sz="1100" b="1" dirty="0" smtClean="0">
                          <a:latin typeface="Times New Roman"/>
                          <a:ea typeface="Times New Roman"/>
                          <a:cs typeface="Times New Roman"/>
                        </a:rPr>
                        <a:t>        Selamlama </a:t>
                      </a:r>
                      <a:r>
                        <a:rPr lang="tr-TR" sz="1100" b="1" dirty="0">
                          <a:latin typeface="Times New Roman"/>
                          <a:ea typeface="Times New Roman"/>
                          <a:cs typeface="Times New Roman"/>
                        </a:rPr>
                        <a:t>ve yoklama.</a:t>
                      </a:r>
                      <a:endParaRPr lang="tr-TR" sz="1100" b="1" dirty="0">
                        <a:latin typeface="Calibri"/>
                        <a:ea typeface="Times New Roman"/>
                        <a:cs typeface="Times New Roman"/>
                      </a:endParaRPr>
                    </a:p>
                    <a:p>
                      <a:pPr marL="457200" algn="l">
                        <a:lnSpc>
                          <a:spcPct val="115000"/>
                        </a:lnSpc>
                        <a:spcAft>
                          <a:spcPts val="0"/>
                        </a:spcAft>
                      </a:pPr>
                      <a:r>
                        <a:rPr lang="tr-TR" sz="1100" b="1" dirty="0">
                          <a:latin typeface="Times New Roman"/>
                          <a:ea typeface="Times New Roman"/>
                          <a:cs typeface="Times New Roman"/>
                        </a:rPr>
                        <a:t>         Derin kolda ikişerli hafif tempolu koşu yapılır ardından daire düzenine geçilerek </a:t>
                      </a:r>
                      <a:r>
                        <a:rPr lang="tr-TR" sz="1100" b="1" dirty="0" err="1">
                          <a:latin typeface="Times New Roman"/>
                          <a:ea typeface="Times New Roman"/>
                          <a:cs typeface="Times New Roman"/>
                        </a:rPr>
                        <a:t>streching</a:t>
                      </a:r>
                      <a:r>
                        <a:rPr lang="tr-TR" sz="1100" b="1" dirty="0">
                          <a:latin typeface="Times New Roman"/>
                          <a:ea typeface="Times New Roman"/>
                          <a:cs typeface="Times New Roman"/>
                        </a:rPr>
                        <a:t> yapılır.</a:t>
                      </a:r>
                      <a:endParaRPr lang="tr-TR" sz="1100" b="1" dirty="0">
                        <a:latin typeface="Calibri"/>
                        <a:ea typeface="Times New Roman"/>
                        <a:cs typeface="Times New Roman"/>
                      </a:endParaRPr>
                    </a:p>
                    <a:p>
                      <a:pPr algn="ctr">
                        <a:lnSpc>
                          <a:spcPct val="115000"/>
                        </a:lnSpc>
                        <a:spcAft>
                          <a:spcPts val="0"/>
                        </a:spcAft>
                      </a:pPr>
                      <a:r>
                        <a:rPr lang="tr-TR" sz="1100" b="1" dirty="0">
                          <a:latin typeface="Times New Roman"/>
                          <a:ea typeface="Times New Roman"/>
                          <a:cs typeface="Times New Roman"/>
                        </a:rPr>
                        <a:t>ESAS DEVRE:</a:t>
                      </a:r>
                      <a:endParaRPr lang="tr-TR" sz="1100" b="1" dirty="0">
                        <a:latin typeface="Calibri"/>
                        <a:ea typeface="Times New Roman"/>
                        <a:cs typeface="Times New Roman"/>
                      </a:endParaRPr>
                    </a:p>
                    <a:p>
                      <a:pPr algn="just">
                        <a:lnSpc>
                          <a:spcPct val="115000"/>
                        </a:lnSpc>
                        <a:spcAft>
                          <a:spcPts val="0"/>
                        </a:spcAft>
                      </a:pPr>
                      <a:r>
                        <a:rPr lang="tr-TR" sz="1100" b="1" dirty="0">
                          <a:latin typeface="Times New Roman"/>
                          <a:ea typeface="Times New Roman"/>
                          <a:cs typeface="Times New Roman"/>
                        </a:rPr>
                        <a:t>Öğretmen öğrencilere etkinlik konusunun Voleybolda </a:t>
                      </a:r>
                      <a:r>
                        <a:rPr lang="tr-TR" sz="1100" b="1" dirty="0" err="1">
                          <a:latin typeface="Times New Roman"/>
                          <a:ea typeface="Times New Roman"/>
                          <a:cs typeface="Times New Roman"/>
                        </a:rPr>
                        <a:t>Smaçın</a:t>
                      </a:r>
                      <a:r>
                        <a:rPr lang="tr-TR" sz="1100" b="1" dirty="0">
                          <a:latin typeface="Times New Roman"/>
                          <a:ea typeface="Times New Roman"/>
                          <a:cs typeface="Times New Roman"/>
                        </a:rPr>
                        <a:t> olduğunu söyledikten sonra ikişerli eşleşmeleri gerektiğini ve bunu yaparken de onların boy, kilo, beceri seviyesi vb özelliklere göre homojen ayrım yapmalarını ister. Her öğrenciye çalışma yaprağı dağıtır, çalışma yaprağını ne yapacakları, hangi kriterlere dikkat edecekleri konusunda bilgi vererek çalışma yaprağı doğrultusunda smaç vuruş tekniği ile kullanıldığı yerler hakkında bilgiler verir. </a:t>
                      </a:r>
                      <a:endParaRPr lang="tr-TR" sz="1100" b="1" dirty="0">
                        <a:latin typeface="Calibri"/>
                        <a:ea typeface="Times New Roman"/>
                        <a:cs typeface="Times New Roman"/>
                      </a:endParaRPr>
                    </a:p>
                    <a:p>
                      <a:pPr algn="just">
                        <a:lnSpc>
                          <a:spcPct val="115000"/>
                        </a:lnSpc>
                        <a:spcAft>
                          <a:spcPts val="0"/>
                        </a:spcAft>
                      </a:pPr>
                      <a:r>
                        <a:rPr lang="tr-TR" sz="1100" b="1" dirty="0">
                          <a:latin typeface="Times New Roman"/>
                          <a:ea typeface="Times New Roman"/>
                          <a:cs typeface="Times New Roman"/>
                        </a:rPr>
                        <a:t>Öğrenci merkezli bir uygulama olmasından dolayı öğretmen pasif duruma geçerek uygulamayı izler, fakat yeri geldikçe performansları konusunda yorum yapabilir ve öğrenciler teorik olarak öğrendiklerini eşleriyle birlikte belirli sürelerle uygulamaya dökerler. Seçilen sabit pasörler fileye yakın yerlerde hazır bekler smaç tekniğini uygulayacak öğrencilere top kaldırırlar. Eşlerden biri kriterlere göre smaç tekniğini gösterir, buna göre de diğer eş çalışma yaprağına dereceleme yapar ve puanlama hesaplanır, ardından eşler görev değiştirerek uygulama devam eder. </a:t>
                      </a:r>
                      <a:endParaRPr lang="tr-TR" sz="1100" b="1" dirty="0">
                        <a:latin typeface="Calibri"/>
                        <a:ea typeface="Times New Roman"/>
                        <a:cs typeface="Times New Roman"/>
                      </a:endParaRPr>
                    </a:p>
                    <a:p>
                      <a:pPr algn="ctr">
                        <a:lnSpc>
                          <a:spcPct val="115000"/>
                        </a:lnSpc>
                        <a:spcAft>
                          <a:spcPts val="0"/>
                        </a:spcAft>
                      </a:pPr>
                      <a:r>
                        <a:rPr lang="tr-TR" sz="1100" b="1" dirty="0">
                          <a:latin typeface="Times New Roman"/>
                          <a:ea typeface="Times New Roman"/>
                          <a:cs typeface="Times New Roman"/>
                        </a:rPr>
                        <a:t>BİTİRİŞ DEVRESİ:</a:t>
                      </a:r>
                      <a:endParaRPr lang="tr-TR" sz="1100" b="1" dirty="0">
                        <a:latin typeface="Calibri"/>
                        <a:ea typeface="Times New Roman"/>
                        <a:cs typeface="Times New Roman"/>
                      </a:endParaRPr>
                    </a:p>
                    <a:p>
                      <a:pPr algn="ctr">
                        <a:lnSpc>
                          <a:spcPct val="115000"/>
                        </a:lnSpc>
                        <a:spcAft>
                          <a:spcPts val="0"/>
                        </a:spcAft>
                      </a:pPr>
                      <a:r>
                        <a:rPr lang="tr-TR" sz="1100" b="1" dirty="0">
                          <a:latin typeface="Times New Roman"/>
                          <a:ea typeface="Times New Roman"/>
                          <a:cs typeface="Times New Roman"/>
                        </a:rPr>
                        <a:t>Selamlaşma ve bitiriş.</a:t>
                      </a:r>
                      <a:endParaRPr lang="tr-TR" sz="1100" b="1"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dpi="0" rotWithShape="1">
                      <a:blip r:embed="rId2">
                        <a:alphaModFix amt="20000"/>
                      </a:blip>
                      <a:srcRect/>
                      <a:stretch>
                        <a:fillRect/>
                      </a:stretch>
                    </a:blipFill>
                  </a:tcPr>
                </a:tc>
                <a:tc hMerge="1">
                  <a:txBody>
                    <a:bodyPr/>
                    <a:lstStyle/>
                    <a:p>
                      <a:endParaRPr lang="tr-TR"/>
                    </a:p>
                  </a:txBody>
                  <a:tcPr/>
                </a:tc>
              </a:tr>
              <a:tr h="218844">
                <a:tc>
                  <a:txBody>
                    <a:bodyPr/>
                    <a:lstStyle/>
                    <a:p>
                      <a:pPr algn="l">
                        <a:lnSpc>
                          <a:spcPct val="115000"/>
                        </a:lnSpc>
                        <a:spcAft>
                          <a:spcPts val="0"/>
                        </a:spcAft>
                      </a:pPr>
                      <a:r>
                        <a:rPr lang="tr-TR" sz="1100">
                          <a:latin typeface="Times New Roman"/>
                          <a:ea typeface="Times New Roman"/>
                          <a:cs typeface="Times New Roman"/>
                        </a:rPr>
                        <a:t>DEĞERLENDİRME</a:t>
                      </a:r>
                      <a:endParaRPr lang="tr-TR" sz="110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0"/>
                      </a:schemeClr>
                    </a:solidFill>
                  </a:tcPr>
                </a:tc>
                <a:tc>
                  <a:txBody>
                    <a:bodyPr/>
                    <a:lstStyle/>
                    <a:p>
                      <a:pPr algn="ctr">
                        <a:lnSpc>
                          <a:spcPct val="115000"/>
                        </a:lnSpc>
                        <a:spcAft>
                          <a:spcPts val="0"/>
                        </a:spcAft>
                      </a:pPr>
                      <a:r>
                        <a:rPr lang="tr-TR" sz="1100" dirty="0">
                          <a:latin typeface="Times New Roman"/>
                          <a:ea typeface="Times New Roman"/>
                          <a:cs typeface="Times New Roman"/>
                        </a:rPr>
                        <a:t>Smaç vuruşunda dikkat edilmesi gereken noktalar nelerdir, </a:t>
                      </a:r>
                      <a:r>
                        <a:rPr lang="tr-TR" sz="1100" dirty="0" smtClean="0">
                          <a:latin typeface="Times New Roman"/>
                          <a:ea typeface="Times New Roman"/>
                          <a:cs typeface="Times New Roman"/>
                        </a:rPr>
                        <a:t>sorulur</a:t>
                      </a:r>
                      <a:r>
                        <a:rPr lang="tr-TR" sz="1100" dirty="0">
                          <a:latin typeface="Times New Roman"/>
                          <a:ea typeface="Times New Roman"/>
                          <a:cs typeface="Times New Roman"/>
                        </a:rPr>
                        <a:t>.</a:t>
                      </a:r>
                      <a:endParaRPr lang="tr-TR" sz="1100" dirty="0">
                        <a:latin typeface="Calibri"/>
                        <a:ea typeface="Times New Roman"/>
                        <a:cs typeface="Times New Roman"/>
                      </a:endParaRPr>
                    </a:p>
                  </a:txBody>
                  <a:tcPr marL="47939" marR="4793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312584">
                <a:tc>
                  <a:txBody>
                    <a:bodyPr/>
                    <a:lstStyle/>
                    <a:p>
                      <a:pPr algn="l">
                        <a:lnSpc>
                          <a:spcPct val="115000"/>
                        </a:lnSpc>
                        <a:spcAft>
                          <a:spcPts val="0"/>
                        </a:spcAft>
                      </a:pPr>
                      <a:r>
                        <a:rPr lang="tr-TR" sz="1100">
                          <a:latin typeface="Times New Roman"/>
                          <a:ea typeface="Times New Roman"/>
                          <a:cs typeface="Times New Roman"/>
                        </a:rPr>
                        <a:t>PLANIN UYGULANMASINA </a:t>
                      </a:r>
                      <a:endParaRPr lang="tr-TR" sz="1100">
                        <a:latin typeface="Calibri"/>
                        <a:ea typeface="Times New Roman"/>
                        <a:cs typeface="Times New Roman"/>
                      </a:endParaRPr>
                    </a:p>
                    <a:p>
                      <a:pPr algn="l">
                        <a:lnSpc>
                          <a:spcPct val="115000"/>
                        </a:lnSpc>
                        <a:spcAft>
                          <a:spcPts val="0"/>
                        </a:spcAft>
                      </a:pPr>
                      <a:r>
                        <a:rPr lang="tr-TR" sz="1100">
                          <a:latin typeface="Times New Roman"/>
                          <a:ea typeface="Times New Roman"/>
                          <a:cs typeface="Times New Roman"/>
                        </a:rPr>
                        <a:t>İLİŞKİN AÇIKLAMALAR</a:t>
                      </a:r>
                      <a:endParaRPr lang="tr-TR" sz="110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1">
                        <a:alpha val="0"/>
                      </a:schemeClr>
                    </a:solidFill>
                  </a:tcPr>
                </a:tc>
                <a:tc>
                  <a:txBody>
                    <a:bodyPr/>
                    <a:lstStyle/>
                    <a:p>
                      <a:pPr algn="ctr">
                        <a:lnSpc>
                          <a:spcPct val="115000"/>
                        </a:lnSpc>
                        <a:spcAft>
                          <a:spcPts val="0"/>
                        </a:spcAft>
                      </a:pPr>
                      <a:r>
                        <a:rPr lang="tr-TR" sz="1100" dirty="0">
                          <a:latin typeface="Times New Roman"/>
                          <a:ea typeface="Times New Roman"/>
                          <a:cs typeface="Times New Roman"/>
                        </a:rPr>
                        <a:t>Havanın elverişsiz olduğu günlerde dersler teorik bilgiler ve eğitsel oyunlarla sınıfta işlenecektir.</a:t>
                      </a:r>
                      <a:endParaRPr lang="tr-TR" sz="1100" dirty="0">
                        <a:latin typeface="Calibri"/>
                        <a:ea typeface="Times New Roman"/>
                        <a:cs typeface="Times New Roman"/>
                      </a:endParaRPr>
                    </a:p>
                  </a:txBody>
                  <a:tcPr marL="47939" marR="47939"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bl>
          </a:graphicData>
        </a:graphic>
      </p:graphicFrame>
      <p:sp>
        <p:nvSpPr>
          <p:cNvPr id="1025" name="Rectangle 1"/>
          <p:cNvSpPr>
            <a:spLocks noChangeArrowheads="1"/>
          </p:cNvSpPr>
          <p:nvPr/>
        </p:nvSpPr>
        <p:spPr bwMode="auto">
          <a:xfrm>
            <a:off x="785786" y="142853"/>
            <a:ext cx="7286676" cy="430887"/>
          </a:xfrm>
          <a:prstGeom prst="rect">
            <a:avLst/>
          </a:prstGeom>
          <a:solidFill>
            <a:srgbClr val="FF0000">
              <a:alpha val="53000"/>
            </a:srgbClr>
          </a:solid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114300" algn="l" defTabSz="914400" rtl="0" eaLnBrk="1" fontAlgn="base" latinLnBrk="0" hangingPunct="1">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GÜNLÜK DERS PLANI                                                                           ……/……/200.</a:t>
            </a:r>
            <a:endParaRPr kumimoji="0" lang="tr-TR" sz="900" b="0" i="0" u="none" strike="noStrike" cap="none" normalizeH="0" baseline="0" dirty="0" smtClean="0">
              <a:ln>
                <a:noFill/>
              </a:ln>
              <a:solidFill>
                <a:schemeClr val="tx1"/>
              </a:solidFill>
              <a:effectLst/>
              <a:latin typeface="Arial" pitchFamily="34" charset="0"/>
            </a:endParaRPr>
          </a:p>
          <a:p>
            <a:pPr marL="0" marR="0" lvl="0" indent="114300" algn="l" defTabSz="914400" rtl="0" eaLnBrk="0" fontAlgn="base" latinLnBrk="0" hangingPunct="0">
              <a:lnSpc>
                <a:spcPct val="100000"/>
              </a:lnSpc>
              <a:spcBef>
                <a:spcPct val="0"/>
              </a:spcBef>
              <a:spcAft>
                <a:spcPct val="0"/>
              </a:spcAft>
              <a:buClrTx/>
              <a:buSzTx/>
              <a:buFontTx/>
              <a:buNone/>
              <a:tabLst/>
            </a:pPr>
            <a:r>
              <a:rPr kumimoji="0" lang="tr-TR" sz="11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tr-TR" sz="900" b="0" i="0" u="none" strike="noStrike" cap="none" normalizeH="0" baseline="0" dirty="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effectLst/>
      </p:bgPr>
    </p:bg>
    <p:spTree>
      <p:nvGrpSpPr>
        <p:cNvPr id="1" name=""/>
        <p:cNvGrpSpPr/>
        <p:nvPr/>
      </p:nvGrpSpPr>
      <p:grpSpPr>
        <a:xfrm>
          <a:off x="0" y="0"/>
          <a:ext cx="0" cy="0"/>
          <a:chOff x="0" y="0"/>
          <a:chExt cx="0" cy="0"/>
        </a:xfrm>
      </p:grpSpPr>
      <p:sp>
        <p:nvSpPr>
          <p:cNvPr id="2" name="1 Başlık"/>
          <p:cNvSpPr>
            <a:spLocks noGrp="1"/>
          </p:cNvSpPr>
          <p:nvPr>
            <p:ph type="ctrTitle" idx="4294967295"/>
          </p:nvPr>
        </p:nvSpPr>
        <p:spPr>
          <a:xfrm>
            <a:off x="714348" y="357188"/>
            <a:ext cx="7429527" cy="5072076"/>
          </a:xfrm>
        </p:spPr>
        <p:txBody>
          <a:bodyPr>
            <a:normAutofit/>
          </a:bodyPr>
          <a:lstStyle/>
          <a:p>
            <a:pPr algn="ctr"/>
            <a:r>
              <a:rPr lang="tr-TR" sz="5300" dirty="0" smtClean="0"/>
              <a:t/>
            </a:r>
            <a:br>
              <a:rPr lang="tr-TR" sz="5300" dirty="0" smtClean="0"/>
            </a:br>
            <a:r>
              <a:rPr lang="tr-TR" sz="5300" b="1" dirty="0" smtClean="0"/>
              <a:t>BEDEN EĞİTİMİNDE </a:t>
            </a:r>
            <a:br>
              <a:rPr lang="tr-TR" sz="5300" b="1" dirty="0" smtClean="0"/>
            </a:br>
            <a:r>
              <a:rPr lang="tr-TR" sz="5300" b="1" dirty="0" smtClean="0"/>
              <a:t>İŞBİRLİĞİNE DAYALI(EŞLİ) </a:t>
            </a:r>
            <a:br>
              <a:rPr lang="tr-TR" sz="5300" b="1" dirty="0" smtClean="0"/>
            </a:br>
            <a:r>
              <a:rPr lang="tr-TR" sz="5300" b="1" dirty="0" smtClean="0"/>
              <a:t>ÖĞRENME YÖNTEMİ</a:t>
            </a:r>
            <a:r>
              <a:rPr lang="tr-TR" dirty="0" smtClean="0"/>
              <a:t/>
            </a:r>
            <a:br>
              <a:rPr lang="tr-TR" dirty="0" smtClean="0"/>
            </a:br>
            <a:endParaRPr lang="tr-TR"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idx="4294967295"/>
          </p:nvPr>
        </p:nvSpPr>
        <p:spPr>
          <a:xfrm>
            <a:off x="714348" y="3857628"/>
            <a:ext cx="7786710" cy="1470025"/>
          </a:xfrm>
        </p:spPr>
        <p:txBody>
          <a:bodyPr>
            <a:noAutofit/>
          </a:bodyPr>
          <a:lstStyle/>
          <a:p>
            <a:pPr algn="l"/>
            <a:r>
              <a:rPr lang="tr-TR" sz="2800" dirty="0" smtClean="0"/>
              <a:t/>
            </a:r>
            <a:br>
              <a:rPr lang="tr-TR" sz="2800" dirty="0" smtClean="0"/>
            </a:br>
            <a:r>
              <a:rPr lang="tr-TR" sz="2800" dirty="0" smtClean="0">
                <a:solidFill>
                  <a:schemeClr val="tx1"/>
                </a:solidFill>
              </a:rPr>
              <a:t>İşbirliği önemli yaşam becerilerinden biridir. </a:t>
            </a:r>
            <a:br>
              <a:rPr lang="tr-TR" sz="2800" dirty="0" smtClean="0">
                <a:solidFill>
                  <a:schemeClr val="tx1"/>
                </a:solidFill>
              </a:rPr>
            </a:br>
            <a:r>
              <a:rPr lang="tr-TR" sz="2800" dirty="0" smtClean="0">
                <a:solidFill>
                  <a:schemeClr val="tx1"/>
                </a:solidFill>
              </a:rPr>
              <a:t>Evde, işte, okulda kısacası her yerde işbirliği gereksinimi duyarız. </a:t>
            </a:r>
            <a:br>
              <a:rPr lang="tr-TR" sz="2800" dirty="0" smtClean="0">
                <a:solidFill>
                  <a:schemeClr val="tx1"/>
                </a:solidFill>
              </a:rPr>
            </a:br>
            <a:r>
              <a:rPr lang="tr-TR" sz="2800" dirty="0" smtClean="0">
                <a:solidFill>
                  <a:schemeClr val="tx1"/>
                </a:solidFill>
              </a:rPr>
              <a:t>Çünkü insanlar toplu yaşayan varlıklardır. </a:t>
            </a:r>
            <a:br>
              <a:rPr lang="tr-TR" sz="2800" dirty="0" smtClean="0">
                <a:solidFill>
                  <a:schemeClr val="tx1"/>
                </a:solidFill>
              </a:rPr>
            </a:br>
            <a:r>
              <a:rPr lang="tr-TR" sz="2800" dirty="0" smtClean="0">
                <a:solidFill>
                  <a:schemeClr val="tx1"/>
                </a:solidFill>
              </a:rPr>
              <a:t>Bu nedenle her bireyin yeterince işbirliği yapabilme özelliğine sahip olması gerekir. </a:t>
            </a:r>
            <a:br>
              <a:rPr lang="tr-TR" sz="2800" dirty="0" smtClean="0">
                <a:solidFill>
                  <a:schemeClr val="tx1"/>
                </a:solidFill>
              </a:rPr>
            </a:br>
            <a:r>
              <a:rPr lang="tr-TR" sz="2800" dirty="0" smtClean="0">
                <a:solidFill>
                  <a:schemeClr val="tx1"/>
                </a:solidFill>
              </a:rPr>
              <a:t>Bunu sağlamak için de bu yöntemden yararlanılabilir. </a:t>
            </a:r>
            <a:r>
              <a:rPr lang="tr-TR" sz="2800" dirty="0" smtClean="0"/>
              <a:t/>
            </a:r>
            <a:br>
              <a:rPr lang="tr-TR" sz="2800" dirty="0" smtClean="0"/>
            </a:br>
            <a:endParaRPr lang="tr-TR" sz="28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785786" y="714356"/>
            <a:ext cx="7572428" cy="5262979"/>
          </a:xfrm>
          <a:prstGeom prst="rect">
            <a:avLst/>
          </a:prstGeom>
        </p:spPr>
        <p:txBody>
          <a:bodyPr wrap="square">
            <a:spAutoFit/>
          </a:bodyPr>
          <a:lstStyle/>
          <a:p>
            <a:r>
              <a:rPr lang="tr-TR" sz="2800" dirty="0" smtClean="0"/>
              <a:t>İşbirliğine dayalı öğretim, eşli çalışma şeklinde de isimlendirilmektedir. </a:t>
            </a:r>
          </a:p>
          <a:p>
            <a:r>
              <a:rPr lang="tr-TR" sz="2800" dirty="0" smtClean="0"/>
              <a:t>Çünkü öğrenciler eşleştirilerek çalışma yaparlar. </a:t>
            </a:r>
          </a:p>
          <a:p>
            <a:r>
              <a:rPr lang="tr-TR" sz="2800" dirty="0" smtClean="0"/>
              <a:t>Çalışmalarda her eş bir görevi yerine getirir. Eşlerden birisi istenen hareketi yapar. Diğeri ise, yapılan hareketi izleyerek öğretmenin verdiği ölçütlere dayalı olarak eşinin performansı hakkında bilgi verir. </a:t>
            </a:r>
          </a:p>
          <a:p>
            <a:endParaRPr lang="tr-TR" sz="2800" dirty="0" smtClean="0"/>
          </a:p>
          <a:p>
            <a:r>
              <a:rPr lang="tr-TR" sz="2800" dirty="0" smtClean="0"/>
              <a:t>Uygulama sırasında eşlerin görevleri sürekli değişir.</a:t>
            </a:r>
            <a:endParaRPr lang="tr-TR"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714348" y="642918"/>
            <a:ext cx="7715304" cy="3970318"/>
          </a:xfrm>
          <a:prstGeom prst="rect">
            <a:avLst/>
          </a:prstGeom>
        </p:spPr>
        <p:txBody>
          <a:bodyPr wrap="square">
            <a:spAutoFit/>
          </a:bodyPr>
          <a:lstStyle/>
          <a:p>
            <a:r>
              <a:rPr lang="tr-TR" sz="2800" dirty="0" smtClean="0"/>
              <a:t>İşbirliğine dayalı öğretimin temel amacı, öğrenciler arasında toplumsal hoşgörü ile iletişimi sağlamaktır. </a:t>
            </a:r>
          </a:p>
          <a:p>
            <a:r>
              <a:rPr lang="tr-TR" sz="2800" dirty="0" smtClean="0"/>
              <a:t>Bu açıdan toplumsal gelişime üst düzeyde katkıda bulunur. </a:t>
            </a:r>
          </a:p>
          <a:p>
            <a:r>
              <a:rPr lang="tr-TR" sz="2800" dirty="0" smtClean="0"/>
              <a:t>Fiziksel gelişimde üst düzeydedir. </a:t>
            </a:r>
          </a:p>
          <a:p>
            <a:r>
              <a:rPr lang="tr-TR" sz="2800" dirty="0" smtClean="0"/>
              <a:t>Dönüt çalışma yaprağı kullanımı ile bilişsel, sabır ve toleranstan dolayı da duyuşsal gelişime katkıda bulunur. </a:t>
            </a:r>
            <a:endParaRPr lang="tr-TR" sz="2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928662" y="1214422"/>
            <a:ext cx="7286676" cy="2677656"/>
          </a:xfrm>
          <a:prstGeom prst="rect">
            <a:avLst/>
          </a:prstGeom>
        </p:spPr>
        <p:txBody>
          <a:bodyPr wrap="square">
            <a:spAutoFit/>
          </a:bodyPr>
          <a:lstStyle/>
          <a:p>
            <a:r>
              <a:rPr lang="tr-TR" sz="2800" dirty="0" smtClean="0"/>
              <a:t>Öğretmenin rolü ortamı hazırlamaktır. </a:t>
            </a:r>
          </a:p>
          <a:p>
            <a:endParaRPr lang="tr-TR" sz="2800" dirty="0" smtClean="0"/>
          </a:p>
          <a:p>
            <a:r>
              <a:rPr lang="tr-TR" sz="2800" dirty="0" smtClean="0"/>
              <a:t>Öğrenci ise uygulayıcı ve yardımcı rolleri üstlenmiştir. </a:t>
            </a:r>
          </a:p>
          <a:p>
            <a:r>
              <a:rPr lang="tr-TR" sz="2800" dirty="0" smtClean="0"/>
              <a:t>Öğrenci merkezli öğretim stili uygulanmaktadır.</a:t>
            </a:r>
            <a:endParaRPr lang="tr-TR"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57224" y="714356"/>
            <a:ext cx="7429552" cy="3970318"/>
          </a:xfrm>
          <a:prstGeom prst="rect">
            <a:avLst/>
          </a:prstGeom>
        </p:spPr>
        <p:txBody>
          <a:bodyPr wrap="square">
            <a:spAutoFit/>
          </a:bodyPr>
          <a:lstStyle/>
          <a:p>
            <a:r>
              <a:rPr lang="tr-TR" sz="2800" dirty="0" smtClean="0"/>
              <a:t>Bu yöntemde öğrenciler birbiri ile eşleştirilerek çalışmalara katılırlar. Çalışmalarda her eş belli bir görevi yerine getirir. </a:t>
            </a:r>
          </a:p>
          <a:p>
            <a:r>
              <a:rPr lang="tr-TR" sz="2800" dirty="0" smtClean="0"/>
              <a:t>Eşlerden biri istenen hareketi yapar ve hareketle ilgili kararları verir. </a:t>
            </a:r>
          </a:p>
          <a:p>
            <a:r>
              <a:rPr lang="tr-TR" sz="2800" dirty="0" smtClean="0"/>
              <a:t>Diğeri ise yapılan hareketi izler öğretmenin verdiği ölçütlere uygun olarak eşinin performansı ile ilgili bilgileri verir.</a:t>
            </a:r>
            <a:endParaRPr lang="tr-TR" sz="28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57224" y="642918"/>
            <a:ext cx="7143800" cy="3108543"/>
          </a:xfrm>
          <a:prstGeom prst="rect">
            <a:avLst/>
          </a:prstGeom>
        </p:spPr>
        <p:txBody>
          <a:bodyPr wrap="square">
            <a:spAutoFit/>
          </a:bodyPr>
          <a:lstStyle/>
          <a:p>
            <a:r>
              <a:rPr lang="tr-TR" sz="2800" dirty="0" smtClean="0"/>
              <a:t>Öğrenciler performansları hakkında anında bilgi alabilirler. </a:t>
            </a:r>
          </a:p>
          <a:p>
            <a:r>
              <a:rPr lang="tr-TR" sz="2800" dirty="0" smtClean="0"/>
              <a:t>Öğretmen eşlerin çalışması esnasında gözlem yapan öğrencilerin ne ölçüde başarılı olduklarını izler. </a:t>
            </a:r>
          </a:p>
          <a:p>
            <a:r>
              <a:rPr lang="tr-TR" sz="2800" dirty="0" smtClean="0"/>
              <a:t>Gerektiğinde düzeltmelerin yapılması için uyarılarda bulunur.</a:t>
            </a:r>
            <a:endParaRPr lang="tr-TR" sz="28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Dikdörtgen"/>
          <p:cNvSpPr/>
          <p:nvPr/>
        </p:nvSpPr>
        <p:spPr>
          <a:xfrm>
            <a:off x="857224" y="857232"/>
            <a:ext cx="7000924" cy="2677656"/>
          </a:xfrm>
          <a:prstGeom prst="rect">
            <a:avLst/>
          </a:prstGeom>
        </p:spPr>
        <p:txBody>
          <a:bodyPr wrap="square">
            <a:spAutoFit/>
          </a:bodyPr>
          <a:lstStyle/>
          <a:p>
            <a:r>
              <a:rPr lang="tr-TR" sz="2800" dirty="0" smtClean="0"/>
              <a:t>Performans ölçüleri konusunda performans ölçüt çizelgesi kullanılmaktadır. </a:t>
            </a:r>
          </a:p>
          <a:p>
            <a:r>
              <a:rPr lang="tr-TR" sz="2800" dirty="0" smtClean="0"/>
              <a:t>Çizelgenin olması hem gözleyene hem de hareketi yapana somut bilgiler sunarak yararlar sağlamaktadır.</a:t>
            </a:r>
            <a:endParaRPr lang="tr-TR" sz="2800"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Döküm">
  <a:themeElements>
    <a:clrScheme name="Döküm">
      <a:dk1>
        <a:sysClr val="windowText" lastClr="000000"/>
      </a:dk1>
      <a:lt1>
        <a:sysClr val="window" lastClr="FFFFFF"/>
      </a:lt1>
      <a:dk2>
        <a:srgbClr val="676A55"/>
      </a:dk2>
      <a:lt2>
        <a:srgbClr val="EAEBDE"/>
      </a:lt2>
      <a:accent1>
        <a:srgbClr val="72A376"/>
      </a:accent1>
      <a:accent2>
        <a:srgbClr val="B0CCB0"/>
      </a:accent2>
      <a:accent3>
        <a:srgbClr val="A8CDD7"/>
      </a:accent3>
      <a:accent4>
        <a:srgbClr val="C0BEAF"/>
      </a:accent4>
      <a:accent5>
        <a:srgbClr val="CEC597"/>
      </a:accent5>
      <a:accent6>
        <a:srgbClr val="E8B7B7"/>
      </a:accent6>
      <a:hlink>
        <a:srgbClr val="DB5353"/>
      </a:hlink>
      <a:folHlink>
        <a:srgbClr val="903638"/>
      </a:folHlink>
    </a:clrScheme>
    <a:fontScheme name="Cumba">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Döküm">
      <a:fillStyleLst>
        <a:solidFill>
          <a:schemeClr val="phClr"/>
        </a:solidFill>
        <a:gradFill rotWithShape="1">
          <a:gsLst>
            <a:gs pos="0">
              <a:schemeClr val="phClr">
                <a:tint val="70000"/>
                <a:satMod val="180000"/>
              </a:schemeClr>
            </a:gs>
            <a:gs pos="62000">
              <a:schemeClr val="phClr">
                <a:tint val="30000"/>
                <a:satMod val="180000"/>
              </a:schemeClr>
            </a:gs>
            <a:gs pos="100000">
              <a:schemeClr val="phClr">
                <a:tint val="22000"/>
                <a:satMod val="180000"/>
              </a:schemeClr>
            </a:gs>
          </a:gsLst>
          <a:lin ang="16200000" scaled="0"/>
        </a:gradFill>
        <a:gradFill rotWithShape="1">
          <a:gsLst>
            <a:gs pos="0">
              <a:schemeClr val="phClr">
                <a:shade val="58000"/>
                <a:satMod val="150000"/>
              </a:schemeClr>
            </a:gs>
            <a:gs pos="72000">
              <a:schemeClr val="phClr">
                <a:tint val="90000"/>
                <a:satMod val="135000"/>
              </a:schemeClr>
            </a:gs>
            <a:gs pos="100000">
              <a:schemeClr val="phClr">
                <a:tint val="80000"/>
                <a:satMod val="155000"/>
              </a:schemeClr>
            </a:gs>
          </a:gsLst>
          <a:lin ang="16200000" scaled="0"/>
        </a:gradFill>
      </a:fillStyleLst>
      <a:lnStyleLst>
        <a:ln w="9525" cap="flat" cmpd="sng" algn="ctr">
          <a:solidFill>
            <a:schemeClr val="phClr">
              <a:shade val="80000"/>
            </a:schemeClr>
          </a:solidFill>
          <a:prstDash val="solid"/>
        </a:ln>
        <a:ln w="38100" cap="flat" cmpd="sng" algn="ctr">
          <a:solidFill>
            <a:schemeClr val="phClr"/>
          </a:solidFill>
          <a:prstDash val="solid"/>
        </a:ln>
        <a:ln w="38100" cap="flat" cmpd="sng" algn="ctr">
          <a:solidFill>
            <a:schemeClr val="phClr"/>
          </a:solidFill>
          <a:prstDash val="solid"/>
        </a:ln>
      </a:lnStyleLst>
      <a:effectStyleLst>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effectStyle>
        <a:effectStyle>
          <a:effectLst>
            <a:outerShdw blurRad="50800" dist="38100" dir="5400000" rotWithShape="0">
              <a:srgbClr val="000000">
                <a:alpha val="43137"/>
              </a:srgbClr>
            </a:outerShdw>
          </a:effectLst>
          <a:scene3d>
            <a:camera prst="orthographicFront" fov="0">
              <a:rot lat="0" lon="0" rev="0"/>
            </a:camera>
            <a:lightRig rig="soft" dir="tl">
              <a:rot lat="0" lon="0" rev="20000000"/>
            </a:lightRig>
          </a:scene3d>
          <a:sp3d prstMaterial="matte">
            <a:bevelT w="63500" h="63500" prst="coolSlant"/>
          </a:sp3d>
        </a:effectStyle>
      </a:effectStyleLst>
      <a:bgFillStyleLst>
        <a:solidFill>
          <a:schemeClr val="phClr"/>
        </a:solidFill>
        <a:gradFill rotWithShape="1">
          <a:gsLst>
            <a:gs pos="0">
              <a:schemeClr val="phClr">
                <a:tint val="75000"/>
                <a:satMod val="400000"/>
              </a:schemeClr>
            </a:gs>
            <a:gs pos="20000">
              <a:schemeClr val="phClr">
                <a:tint val="80000"/>
                <a:satMod val="355000"/>
              </a:schemeClr>
            </a:gs>
            <a:gs pos="100000">
              <a:schemeClr val="phClr">
                <a:tint val="95000"/>
                <a:shade val="55000"/>
                <a:satMod val="355000"/>
              </a:schemeClr>
            </a:gs>
          </a:gsLst>
          <a:path path="circle">
            <a:fillToRect l="67500" t="35000" r="32500" b="65000"/>
          </a:path>
        </a:gradFill>
        <a:blipFill>
          <a:blip xmlns:r="http://schemas.openxmlformats.org/officeDocument/2006/relationships" r:embed="rId1">
            <a:duotone>
              <a:schemeClr val="phClr">
                <a:shade val="30000"/>
                <a:satMod val="120000"/>
              </a:schemeClr>
              <a:schemeClr val="phClr">
                <a:tint val="70000"/>
                <a:satMod val="250000"/>
              </a:schemeClr>
            </a:duotone>
          </a:blip>
          <a:tile tx="0" ty="0" sx="50000" sy="50000" flip="none" algn="t"/>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102</TotalTime>
  <Words>949</Words>
  <PresentationFormat>Ekran Gösterisi (4:3)</PresentationFormat>
  <Paragraphs>96</Paragraphs>
  <Slides>15</Slides>
  <Notes>0</Notes>
  <HiddenSlides>0</HiddenSlides>
  <MMClips>0</MMClips>
  <ScaleCrop>false</ScaleCrop>
  <HeadingPairs>
    <vt:vector size="4" baseType="variant">
      <vt:variant>
        <vt:lpstr>Tema</vt:lpstr>
      </vt:variant>
      <vt:variant>
        <vt:i4>3</vt:i4>
      </vt:variant>
      <vt:variant>
        <vt:lpstr>Slayt Başlıkları</vt:lpstr>
      </vt:variant>
      <vt:variant>
        <vt:i4>15</vt:i4>
      </vt:variant>
    </vt:vector>
  </HeadingPairs>
  <TitlesOfParts>
    <vt:vector size="18" baseType="lpstr">
      <vt:lpstr>Döküm</vt:lpstr>
      <vt:lpstr>Ofis Teması</vt:lpstr>
      <vt:lpstr>Akış</vt:lpstr>
      <vt:lpstr>ERAY ÖZ NURAY BULCA BARBAROS İ.Ö.O. BEDEN EĞİTİMİ  ZÜMRE ÖĞRETMENLERİ GÖLCÜK/KOCAELİ</vt:lpstr>
      <vt:lpstr> BEDEN EĞİTİMİNDE  İŞBİRLİĞİNE DAYALI(EŞLİ)  ÖĞRENME YÖNTEMİ </vt:lpstr>
      <vt:lpstr> İşbirliği önemli yaşam becerilerinden biridir.  Evde, işte, okulda kısacası her yerde işbirliği gereksinimi duyarız.  Çünkü insanlar toplu yaşayan varlıklardır.  Bu nedenle her bireyin yeterince işbirliği yapabilme özelliğine sahip olması gerekir.  Bunu sağlamak için de bu yöntemden yararlanılabilir.  </vt:lpstr>
      <vt:lpstr>Slayt 4</vt:lpstr>
      <vt:lpstr>Slayt 5</vt:lpstr>
      <vt:lpstr>Slayt 6</vt:lpstr>
      <vt:lpstr>Slayt 7</vt:lpstr>
      <vt:lpstr>Slayt 8</vt:lpstr>
      <vt:lpstr>Slayt 9</vt:lpstr>
      <vt:lpstr>Slayt 10</vt:lpstr>
      <vt:lpstr>Slayt 11</vt:lpstr>
      <vt:lpstr>Slayt 12</vt:lpstr>
      <vt:lpstr>Slayt 13</vt:lpstr>
      <vt:lpstr>İŞBİRLİĞİNE DAYALI (EŞLİ) ÖĞRENME YÖNTEMİNE GÖRE HAZIRLANAN GÜNLÜK PLAN </vt:lpstr>
      <vt:lpstr>Slayt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Slayt 1</dc:title>
  <cp:lastModifiedBy>PERFECT XP PC1</cp:lastModifiedBy>
  <cp:revision>16</cp:revision>
  <dcterms:modified xsi:type="dcterms:W3CDTF">2009-06-24T08:21:28Z</dcterms:modified>
</cp:coreProperties>
</file>