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4" r:id="rId2"/>
    <p:sldId id="257" r:id="rId3"/>
    <p:sldId id="260" r:id="rId4"/>
    <p:sldId id="265" r:id="rId5"/>
    <p:sldId id="268" r:id="rId6"/>
    <p:sldId id="271" r:id="rId7"/>
    <p:sldId id="274" r:id="rId8"/>
    <p:sldId id="277" r:id="rId9"/>
    <p:sldId id="280" r:id="rId10"/>
    <p:sldId id="283" r:id="rId11"/>
    <p:sldId id="286" r:id="rId12"/>
    <p:sldId id="289" r:id="rId13"/>
    <p:sldId id="292" r:id="rId14"/>
    <p:sldId id="293" r:id="rId15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302"/>
    <a:srgbClr val="972303"/>
    <a:srgbClr val="CC3300"/>
    <a:srgbClr val="49793D"/>
    <a:srgbClr val="D64A4A"/>
    <a:srgbClr val="FF5B5B"/>
    <a:srgbClr val="75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5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F10E-3C8B-409F-B7C4-A81A70094FE4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EEEE-DE64-41BC-B162-872538E39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1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1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4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2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77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6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2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0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7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8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hidden="1"/>
          <p:cNvSpPr/>
          <p:nvPr userDrawn="1"/>
        </p:nvSpPr>
        <p:spPr>
          <a:xfrm>
            <a:off x="0" y="2905125"/>
            <a:ext cx="12192000" cy="19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rotWithShape="0">
          <a:gsLst>
            <a:gs pos="0">
              <a:srgbClr val="575757"/>
            </a:gs>
            <a:gs pos="100000">
              <a:srgbClr val="21212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595959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8F48"/>
            </a:gs>
            <a:gs pos="100000">
              <a:srgbClr val="2F4F2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pic>
        <p:nvPicPr>
          <p:cNvPr id="1028" name="chalk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3.15m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3.20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2.50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3.05 m 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9 Basketbolda potanın yerden yüksekliği nedir?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61126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60000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"/>
                            </p:stCondLst>
                            <p:childTnLst>
                              <p:par>
                                <p:cTn id="38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78 L 0.7017 0.00278 " pathEditMode="relative" rAng="0" ptsTypes="AA">
                                      <p:cBhvr>
                                        <p:cTn id="38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100"/>
                            </p:stCondLst>
                            <p:childTnLst>
                              <p:par>
                                <p:cTn id="3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00"/>
                            </p:stCondLst>
                            <p:childTnLst>
                              <p:par>
                                <p:cTn id="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262102"/>
            <a:ext cx="2589874" cy="62567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28 m(uzunluk)    15m </a:t>
            </a:r>
            <a:r>
              <a:rPr lang="tr-TR" dirty="0" smtClean="0">
                <a:solidFill>
                  <a:prstClr val="white"/>
                </a:solidFill>
                <a:sym typeface="Wingdings" panose="05000000000000000000" pitchFamily="2" charset="2"/>
              </a:rPr>
              <a:t>(genişlik)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2"/>
            <a:ext cx="2677640" cy="62218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30 </a:t>
            </a:r>
            <a:r>
              <a:rPr lang="tr-TR" dirty="0">
                <a:solidFill>
                  <a:prstClr val="white"/>
                </a:solidFill>
              </a:rPr>
              <a:t>m(uzunluk)    </a:t>
            </a:r>
            <a:r>
              <a:rPr lang="tr-TR" dirty="0" smtClean="0">
                <a:solidFill>
                  <a:prstClr val="white"/>
                </a:solidFill>
              </a:rPr>
              <a:t>15m </a:t>
            </a:r>
            <a:r>
              <a:rPr lang="tr-TR" dirty="0">
                <a:solidFill>
                  <a:prstClr val="white"/>
                </a:solidFill>
                <a:sym typeface="Wingdings" panose="05000000000000000000" pitchFamily="2" charset="2"/>
              </a:rPr>
              <a:t>(genişlik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1"/>
            <a:ext cx="2589874" cy="66806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28 </a:t>
            </a:r>
            <a:r>
              <a:rPr lang="tr-TR" dirty="0">
                <a:solidFill>
                  <a:prstClr val="white"/>
                </a:solidFill>
              </a:rPr>
              <a:t>m(uzunluk)    </a:t>
            </a:r>
            <a:r>
              <a:rPr lang="tr-TR" dirty="0" smtClean="0">
                <a:solidFill>
                  <a:prstClr val="white"/>
                </a:solidFill>
              </a:rPr>
              <a:t>14m </a:t>
            </a:r>
            <a:r>
              <a:rPr lang="tr-TR" dirty="0">
                <a:solidFill>
                  <a:prstClr val="white"/>
                </a:solidFill>
                <a:sym typeface="Wingdings" panose="05000000000000000000" pitchFamily="2" charset="2"/>
              </a:rPr>
              <a:t>(genişlik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264819" y="5064441"/>
            <a:ext cx="2630446" cy="61261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26 </a:t>
            </a:r>
            <a:r>
              <a:rPr lang="tr-TR" dirty="0">
                <a:solidFill>
                  <a:prstClr val="white"/>
                </a:solidFill>
              </a:rPr>
              <a:t>m(uzunluk)    </a:t>
            </a:r>
            <a:r>
              <a:rPr lang="tr-TR" dirty="0" smtClean="0">
                <a:solidFill>
                  <a:prstClr val="white"/>
                </a:solidFill>
              </a:rPr>
              <a:t>15m </a:t>
            </a:r>
            <a:r>
              <a:rPr lang="tr-TR" dirty="0">
                <a:solidFill>
                  <a:prstClr val="white"/>
                </a:solidFill>
                <a:sym typeface="Wingdings" panose="05000000000000000000" pitchFamily="2" charset="2"/>
              </a:rPr>
              <a:t>(genişlik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10 Basketbol sahasının boyutları hangi şıkta doğru olarak verilmiştir?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125000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100"/>
                            </p:stCondLst>
                            <p:childTnLst>
                              <p:par>
                                <p:cTn id="24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00"/>
                            </p:stCondLst>
                            <p:childTnLst>
                              <p:par>
                                <p:cTn id="2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46077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6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8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9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11 Bir takım kendi sahasından kaç saniye içerisinde çıkmalıdır?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771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250000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Sınırsız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12 Maç genelinde  her bir takımın kaç oyuncu değişikliği hakkı vardır?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1 000 000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/>
          <p:cNvSpPr/>
          <p:nvPr/>
        </p:nvSpPr>
        <p:spPr>
          <a:xfrm>
            <a:off x="-5662863" y="5094379"/>
            <a:ext cx="5042093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Tebrikler, oyunu kazandın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9818 -0.05648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968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600"/>
                            </p:stCondLst>
                            <p:childTnLst>
                              <p:par>
                                <p:cTn id="2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500"/>
                            </p:stCondLst>
                            <p:childTnLst>
                              <p:par>
                                <p:cTn id="395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4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4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4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43725"/>
          </a:xfrm>
        </p:spPr>
      </p:pic>
    </p:spTree>
    <p:extLst>
      <p:ext uri="{BB962C8B-B14F-4D97-AF65-F5344CB8AC3E}">
        <p14:creationId xmlns:p14="http://schemas.microsoft.com/office/powerpoint/2010/main" val="1661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8" y="78859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tr-TR" sz="1600" dirty="0"/>
              <a:t> </a:t>
            </a:r>
            <a:r>
              <a:rPr lang="tr-TR" sz="1600" dirty="0" smtClean="0"/>
              <a:t>     500</a:t>
            </a:r>
            <a:endParaRPr lang="tr-TR" sz="1600" dirty="0"/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     1000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tr-TR" sz="1600" dirty="0"/>
              <a:t> </a:t>
            </a:r>
            <a:r>
              <a:rPr lang="tr-TR" sz="1600" dirty="0" smtClean="0"/>
              <a:t>     2000</a:t>
            </a:r>
            <a:endParaRPr lang="tr-TR" sz="1600" dirty="0"/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tr-TR" sz="1600" dirty="0"/>
              <a:t> </a:t>
            </a:r>
            <a:r>
              <a:rPr lang="tr-TR" sz="1600" dirty="0" smtClean="0"/>
              <a:t>     3000</a:t>
            </a:r>
            <a:endParaRPr lang="tr-TR" sz="1600" dirty="0"/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      </a:t>
            </a:r>
            <a:r>
              <a:rPr lang="tr-TR" sz="1600" dirty="0" smtClean="0"/>
              <a:t>5000</a:t>
            </a:r>
            <a:endParaRPr lang="tr-TR" sz="1600" dirty="0"/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tr-TR" sz="1600" dirty="0"/>
              <a:t> </a:t>
            </a:r>
            <a:r>
              <a:rPr lang="tr-TR" sz="1600" dirty="0" smtClean="0"/>
              <a:t>     7500</a:t>
            </a:r>
            <a:endParaRPr lang="tr-TR" sz="1600" dirty="0"/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     15000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tr-TR" sz="1600" dirty="0"/>
              <a:t> </a:t>
            </a:r>
            <a:r>
              <a:rPr lang="tr-TR" sz="1600" dirty="0" smtClean="0"/>
              <a:t>     30000</a:t>
            </a:r>
            <a:endParaRPr lang="tr-TR" sz="1600" dirty="0"/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tr-TR" sz="1600" dirty="0"/>
              <a:t> </a:t>
            </a:r>
            <a:r>
              <a:rPr lang="tr-TR" sz="1600" dirty="0" smtClean="0"/>
              <a:t>     60000</a:t>
            </a:r>
            <a:endParaRPr lang="tr-TR" sz="1600" dirty="0"/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tr-TR" sz="1600" dirty="0"/>
              <a:t> </a:t>
            </a:r>
            <a:r>
              <a:rPr lang="tr-TR" sz="1600" dirty="0" smtClean="0"/>
              <a:t>   125000</a:t>
            </a:r>
            <a:endParaRPr lang="tr-TR" sz="1600" dirty="0"/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11.     </a:t>
            </a:r>
            <a:r>
              <a:rPr lang="tr-TR" sz="1600" dirty="0" smtClean="0"/>
              <a:t>250000</a:t>
            </a:r>
            <a:endParaRPr lang="tr-TR" sz="1600" dirty="0"/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12.     1000000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A: 10</a:t>
            </a:r>
            <a:endParaRPr lang="tr-TR" dirty="0"/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B:  </a:t>
            </a:r>
            <a:r>
              <a:rPr lang="tr-TR" dirty="0"/>
              <a:t>6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C: </a:t>
            </a:r>
            <a:r>
              <a:rPr lang="tr-TR" dirty="0"/>
              <a:t>8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D:  </a:t>
            </a:r>
            <a:r>
              <a:rPr lang="tr-TR" dirty="0"/>
              <a:t>5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SORU 1 Basketbolda bir takımda saha içinde kaç sporcu bulunur?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Kazandığınız Toplam Ödül : 0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Şeffaf Engelleyici</a:t>
              </a:r>
              <a:endParaRPr lang="tr-TR" sz="2400" dirty="0"/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Ödül : 500</a:t>
            </a:r>
            <a:endParaRPr lang="tr-TR" sz="2400" dirty="0"/>
          </a:p>
        </p:txBody>
      </p:sp>
      <p:sp>
        <p:nvSpPr>
          <p:cNvPr id="112" name="Diğer Soru">
            <a:hlinkClick r:id="rId9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Diğer Soruya Geç</a:t>
            </a:r>
            <a:endParaRPr lang="tr-TR" sz="2400" dirty="0"/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85035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000"/>
                            </p:stCondLst>
                            <p:childTnLst>
                              <p:par>
                                <p:cTn id="3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000"/>
                            </p:stCondLst>
                            <p:childTnLst>
                              <p:par>
                                <p:cTn id="36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00"/>
                            </p:stCondLst>
                            <p:childTnLst>
                              <p:par>
                                <p:cTn id="36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600"/>
                            </p:stCondLst>
                            <p:childTnLst>
                              <p:par>
                                <p:cTn id="3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2 Basketbolda kaç yedek oyuncu yer alır?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4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2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Taç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Hava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Kenar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 err="1" smtClean="0">
                <a:solidFill>
                  <a:prstClr val="white"/>
                </a:solidFill>
              </a:rPr>
              <a:t>Serbis</a:t>
            </a:r>
            <a:r>
              <a:rPr lang="tr-TR" dirty="0" smtClean="0">
                <a:solidFill>
                  <a:prstClr val="white"/>
                </a:solidFill>
              </a:rPr>
              <a:t>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3 Basketbolda oyunu başlatan atışın adı nedir?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2000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2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 err="1" smtClean="0">
                <a:solidFill>
                  <a:prstClr val="white"/>
                </a:solidFill>
              </a:rPr>
              <a:t>Backhand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Turnike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 err="1" smtClean="0">
                <a:solidFill>
                  <a:prstClr val="white"/>
                </a:solidFill>
              </a:rPr>
              <a:t>Fast</a:t>
            </a:r>
            <a:r>
              <a:rPr lang="tr-TR" dirty="0" smtClean="0">
                <a:solidFill>
                  <a:prstClr val="white"/>
                </a:solidFill>
              </a:rPr>
              <a:t> break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Alan Savunması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4 Hangisi bir basketbol terimi değildir?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3000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100"/>
                            </p:stCondLst>
                            <p:childTnLst>
                              <p:par>
                                <p:cTn id="24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00"/>
                            </p:stCondLst>
                            <p:childTnLst>
                              <p:par>
                                <p:cTn id="2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5 Basketbolda bir maç kaç periyottan oluşur?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"/>
                            </p:stCondLst>
                            <p:childTnLst>
                              <p:par>
                                <p:cTn id="38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8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100"/>
                            </p:stCondLst>
                            <p:childTnLst>
                              <p:par>
                                <p:cTn id="3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00"/>
                            </p:stCondLst>
                            <p:childTnLst>
                              <p:par>
                                <p:cTn id="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15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10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25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6 Basketbolda her periyot kaç dakikadır?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7500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2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24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30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7 Basketbolda bir takımın hücum süresi kaç saniyedir?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2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8 Basketbolda bir oyuncu kaç faul sonrası oyun dışı kalır?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30000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9f5746a19212ddfba0a62da51f1ee29086f640"/>
  <p:tag name="ISPRING_ULTRA_SCORM_COURSE_ID" val="A517C354-39C2-4499-B2B5-076DCD0A52A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Content List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kim_milyoner_olmak_ister"/>
  <p:tag name="ARTICULATE_PROJECT_OPEN" val="0"/>
  <p:tag name="ARTICULATE_SLIDE_COUNT" val="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1302</Words>
  <Application>Microsoft Office PowerPoint</Application>
  <PresentationFormat>Geniş ekran</PresentationFormat>
  <Paragraphs>454</Paragraphs>
  <Slides>14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kim_milyoner_olmak_ister</dc:title>
  <dc:creator>İlker CİNEL</dc:creator>
  <cp:lastModifiedBy>ronaldinho424</cp:lastModifiedBy>
  <cp:revision>81</cp:revision>
  <dcterms:created xsi:type="dcterms:W3CDTF">2015-08-01T12:55:19Z</dcterms:created>
  <dcterms:modified xsi:type="dcterms:W3CDTF">2020-04-02T20:42:13Z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3D900250-C70E-47CA-8ADA-6CDF1A09175D</vt:lpwstr>
  </property>
  <property fmtid="{D5CDD505-2E9C-101B-9397-08002B2CF9AE}" pid="3" name="ArticulatePath">
    <vt:lpwstr>kim_milyoner_olmak_ister</vt:lpwstr>
  </property>
</Properties>
</file>