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29" d="100"/>
          <a:sy n="29" d="100"/>
        </p:scale>
        <p:origin x="-71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Başlık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2" name="21 Alt Başlık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C0ED1FF-5A7F-4BEF-9F9B-FF724F89106E}" type="datetimeFigureOut">
              <a:rPr lang="tr-TR" smtClean="0"/>
              <a:t>12/5/2007</a:t>
            </a:fld>
            <a:endParaRPr lang="tr-TR"/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10" name="9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A1F261-4A4E-4F2A-96E5-FEB525644D5C}" type="slidenum">
              <a:rPr lang="tr-TR" smtClean="0"/>
              <a:t>‹#›</a:t>
            </a:fld>
            <a:endParaRPr lang="tr-TR"/>
          </a:p>
        </p:txBody>
      </p:sp>
      <p:sp>
        <p:nvSpPr>
          <p:cNvPr id="8" name="7 Oval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Oval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C0ED1FF-5A7F-4BEF-9F9B-FF724F89106E}" type="datetimeFigureOut">
              <a:rPr lang="tr-TR" smtClean="0"/>
              <a:t>12/5/2007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A1F261-4A4E-4F2A-96E5-FEB525644D5C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C0ED1FF-5A7F-4BEF-9F9B-FF724F89106E}" type="datetimeFigureOut">
              <a:rPr lang="tr-TR" smtClean="0"/>
              <a:t>12/5/2007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A1F261-4A4E-4F2A-96E5-FEB525644D5C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C0ED1FF-5A7F-4BEF-9F9B-FF724F89106E}" type="datetimeFigureOut">
              <a:rPr lang="tr-TR" smtClean="0"/>
              <a:t>12/5/2007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A1F261-4A4E-4F2A-96E5-FEB525644D5C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C0ED1FF-5A7F-4BEF-9F9B-FF724F89106E}" type="datetimeFigureOut">
              <a:rPr lang="tr-TR" smtClean="0"/>
              <a:t>12/5/2007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A1F261-4A4E-4F2A-96E5-FEB525644D5C}" type="slidenum">
              <a:rPr lang="tr-TR" smtClean="0"/>
              <a:t>‹#›</a:t>
            </a:fld>
            <a:endParaRPr lang="tr-TR"/>
          </a:p>
        </p:txBody>
      </p:sp>
      <p:sp>
        <p:nvSpPr>
          <p:cNvPr id="10" name="9 Dikdörtgen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Oval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Oval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C0ED1FF-5A7F-4BEF-9F9B-FF724F89106E}" type="datetimeFigureOut">
              <a:rPr lang="tr-TR" smtClean="0"/>
              <a:t>12/5/2007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A1F261-4A4E-4F2A-96E5-FEB525644D5C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C0ED1FF-5A7F-4BEF-9F9B-FF724F89106E}" type="datetimeFigureOut">
              <a:rPr lang="tr-TR" smtClean="0"/>
              <a:t>12/5/2007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A1F261-4A4E-4F2A-96E5-FEB525644D5C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C0ED1FF-5A7F-4BEF-9F9B-FF724F89106E}" type="datetimeFigureOut">
              <a:rPr lang="tr-TR" smtClean="0"/>
              <a:t>12/5/2007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A1F261-4A4E-4F2A-96E5-FEB525644D5C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C0ED1FF-5A7F-4BEF-9F9B-FF724F89106E}" type="datetimeFigureOut">
              <a:rPr lang="tr-TR" smtClean="0"/>
              <a:t>12/5/2007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A1F261-4A4E-4F2A-96E5-FEB525644D5C}" type="slidenum">
              <a:rPr lang="tr-TR" smtClean="0"/>
              <a:t>‹#›</a:t>
            </a:fld>
            <a:endParaRPr lang="tr-TR"/>
          </a:p>
        </p:txBody>
      </p:sp>
      <p:sp>
        <p:nvSpPr>
          <p:cNvPr id="6" name="5 Dikdörtgen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C0ED1FF-5A7F-4BEF-9F9B-FF724F89106E}" type="datetimeFigureOut">
              <a:rPr lang="tr-TR" smtClean="0"/>
              <a:t>12/5/2007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A1F261-4A4E-4F2A-96E5-FEB525644D5C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C0ED1FF-5A7F-4BEF-9F9B-FF724F89106E}" type="datetimeFigureOut">
              <a:rPr lang="tr-TR" smtClean="0"/>
              <a:t>12/5/2007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A1F261-4A4E-4F2A-96E5-FEB525644D5C}" type="slidenum">
              <a:rPr lang="tr-TR" smtClean="0"/>
              <a:t>‹#›</a:t>
            </a:fld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9" name="8 Akış Çizelgesi: İşlem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9 Akış Çizelgesi: İşlem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Pasta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Oval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Halka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4 Başlık Yer Tutucusu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Metin Yer Tutucusu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4" name="23 Veri Yer Tutucusu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1C0ED1FF-5A7F-4BEF-9F9B-FF724F89106E}" type="datetimeFigureOut">
              <a:rPr lang="tr-TR" smtClean="0"/>
              <a:t>12/5/2007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tr-TR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3BA1F261-4A4E-4F2A-96E5-FEB525644D5C}" type="slidenum">
              <a:rPr lang="tr-TR" smtClean="0"/>
              <a:t>‹#›</a:t>
            </a:fld>
            <a:endParaRPr lang="tr-TR"/>
          </a:p>
        </p:txBody>
      </p:sp>
      <p:sp>
        <p:nvSpPr>
          <p:cNvPr id="15" name="14 Dikdörtgen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2667000"/>
            <a:ext cx="8229600" cy="1143000"/>
          </a:xfrm>
        </p:spPr>
        <p:txBody>
          <a:bodyPr>
            <a:noAutofit/>
          </a:bodyPr>
          <a:lstStyle/>
          <a:p>
            <a:r>
              <a:rPr lang="tr-TR" sz="6600" b="1" dirty="0" smtClean="0">
                <a:solidFill>
                  <a:srgbClr val="7030A0"/>
                </a:solidFill>
              </a:rPr>
              <a:t>Sizce beden eğitimi ve   sporun amaçları nelerdir? </a:t>
            </a:r>
            <a:endParaRPr lang="tr-TR" sz="66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583362"/>
          </a:xfrm>
        </p:spPr>
        <p:txBody>
          <a:bodyPr>
            <a:noAutofit/>
          </a:bodyPr>
          <a:lstStyle/>
          <a:p>
            <a:r>
              <a:rPr lang="tr-TR" b="1" u="sng" dirty="0" smtClean="0">
                <a:solidFill>
                  <a:srgbClr val="FF0000"/>
                </a:solidFill>
              </a:rPr>
              <a:t>1-Kişisel Yönden</a:t>
            </a:r>
            <a:r>
              <a:rPr lang="tr-TR" sz="3600" b="1" u="sng" dirty="0" smtClean="0">
                <a:solidFill>
                  <a:srgbClr val="FF0000"/>
                </a:solidFill>
              </a:rPr>
              <a:t/>
            </a:r>
            <a:br>
              <a:rPr lang="tr-TR" sz="3600" b="1" u="sng" dirty="0" smtClean="0">
                <a:solidFill>
                  <a:srgbClr val="FF0000"/>
                </a:solidFill>
              </a:rPr>
            </a:br>
            <a:r>
              <a:rPr lang="tr-TR" sz="3600" b="1" dirty="0" smtClean="0">
                <a:solidFill>
                  <a:srgbClr val="00B0F0"/>
                </a:solidFill>
              </a:rPr>
              <a:t>*Bedensel, ruhsal ve toplumsal sağlığın korunması.</a:t>
            </a:r>
            <a:br>
              <a:rPr lang="tr-TR" sz="3600" b="1" dirty="0" smtClean="0">
                <a:solidFill>
                  <a:srgbClr val="00B0F0"/>
                </a:solidFill>
              </a:rPr>
            </a:br>
            <a:r>
              <a:rPr lang="tr-TR" sz="3600" b="1" dirty="0" smtClean="0">
                <a:solidFill>
                  <a:srgbClr val="00B0F0"/>
                </a:solidFill>
              </a:rPr>
              <a:t>*Fiziki uygunluk.</a:t>
            </a:r>
            <a:br>
              <a:rPr lang="tr-TR" sz="3600" b="1" dirty="0" smtClean="0">
                <a:solidFill>
                  <a:srgbClr val="00B0F0"/>
                </a:solidFill>
              </a:rPr>
            </a:br>
            <a:r>
              <a:rPr lang="tr-TR" sz="3600" b="1" dirty="0" smtClean="0">
                <a:solidFill>
                  <a:srgbClr val="00B0F0"/>
                </a:solidFill>
              </a:rPr>
              <a:t>*Kas iskelet sisteminin uyumu.</a:t>
            </a:r>
            <a:br>
              <a:rPr lang="tr-TR" sz="3600" b="1" dirty="0" smtClean="0">
                <a:solidFill>
                  <a:srgbClr val="00B0F0"/>
                </a:solidFill>
              </a:rPr>
            </a:br>
            <a:r>
              <a:rPr lang="tr-TR" sz="3600" b="1" dirty="0" smtClean="0">
                <a:solidFill>
                  <a:srgbClr val="00B0F0"/>
                </a:solidFill>
              </a:rPr>
              <a:t>*İş emniyeti eğitimi.</a:t>
            </a:r>
            <a:br>
              <a:rPr lang="tr-TR" sz="3600" b="1" dirty="0" smtClean="0">
                <a:solidFill>
                  <a:srgbClr val="00B0F0"/>
                </a:solidFill>
              </a:rPr>
            </a:br>
            <a:r>
              <a:rPr lang="tr-TR" sz="3600" b="1" dirty="0" smtClean="0">
                <a:solidFill>
                  <a:srgbClr val="00B0F0"/>
                </a:solidFill>
              </a:rPr>
              <a:t>*Dengeli esnek kişilik.</a:t>
            </a:r>
            <a:br>
              <a:rPr lang="tr-TR" sz="3600" b="1" dirty="0" smtClean="0">
                <a:solidFill>
                  <a:srgbClr val="00B0F0"/>
                </a:solidFill>
              </a:rPr>
            </a:br>
            <a:r>
              <a:rPr lang="tr-TR" sz="3600" b="1" dirty="0" smtClean="0">
                <a:solidFill>
                  <a:srgbClr val="00B0F0"/>
                </a:solidFill>
              </a:rPr>
              <a:t>*Bedenen eğitilmiş olmak.</a:t>
            </a:r>
            <a:br>
              <a:rPr lang="tr-TR" sz="3600" b="1" dirty="0" smtClean="0">
                <a:solidFill>
                  <a:srgbClr val="00B0F0"/>
                </a:solidFill>
              </a:rPr>
            </a:br>
            <a:r>
              <a:rPr lang="tr-TR" sz="3600" b="1" dirty="0" smtClean="0">
                <a:solidFill>
                  <a:srgbClr val="00B0F0"/>
                </a:solidFill>
              </a:rPr>
              <a:t>*</a:t>
            </a:r>
            <a:r>
              <a:rPr lang="tr-TR" sz="3600" b="1" dirty="0" err="1" smtClean="0">
                <a:solidFill>
                  <a:srgbClr val="00B0F0"/>
                </a:solidFill>
              </a:rPr>
              <a:t>Rekreaktif</a:t>
            </a:r>
            <a:r>
              <a:rPr lang="tr-TR" sz="3600" b="1" dirty="0" smtClean="0">
                <a:solidFill>
                  <a:srgbClr val="00B0F0"/>
                </a:solidFill>
              </a:rPr>
              <a:t>(boş zaman) davranış ve becerileri kazandırmak.</a:t>
            </a:r>
            <a:br>
              <a:rPr lang="tr-TR" sz="3600" b="1" dirty="0" smtClean="0">
                <a:solidFill>
                  <a:srgbClr val="00B0F0"/>
                </a:solidFill>
              </a:rPr>
            </a:br>
            <a:r>
              <a:rPr lang="tr-TR" sz="3600" b="1" dirty="0" smtClean="0">
                <a:solidFill>
                  <a:srgbClr val="00B0F0"/>
                </a:solidFill>
              </a:rPr>
              <a:t>*Kültürel estetik zevk ve duyarlılıkları gelişmiş kültürleşmeyi sağlamak.</a:t>
            </a:r>
            <a:endParaRPr lang="tr-TR" sz="3600" b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04800" y="29718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r-TR" sz="4900" b="1" u="sng" dirty="0" smtClean="0">
                <a:solidFill>
                  <a:srgbClr val="FF0000"/>
                </a:solidFill>
              </a:rPr>
              <a:t>2-Fizyolojik Yönden</a:t>
            </a:r>
            <a:r>
              <a:rPr lang="tr-TR" sz="3600" b="1" dirty="0" smtClean="0"/>
              <a:t/>
            </a:r>
            <a:br>
              <a:rPr lang="tr-TR" sz="3600" b="1" dirty="0" smtClean="0"/>
            </a:br>
            <a:r>
              <a:rPr lang="tr-TR" sz="3800" b="1" dirty="0" smtClean="0">
                <a:solidFill>
                  <a:srgbClr val="00B0F0"/>
                </a:solidFill>
              </a:rPr>
              <a:t>*Daha enerjik bir organizma.</a:t>
            </a:r>
            <a:br>
              <a:rPr lang="tr-TR" sz="3800" b="1" dirty="0" smtClean="0">
                <a:solidFill>
                  <a:srgbClr val="00B0F0"/>
                </a:solidFill>
              </a:rPr>
            </a:br>
            <a:r>
              <a:rPr lang="tr-TR" sz="3800" b="1" dirty="0" smtClean="0">
                <a:solidFill>
                  <a:srgbClr val="00B0F0"/>
                </a:solidFill>
              </a:rPr>
              <a:t>*Bedensel ve zihinsel yorgunluklara karşı direnci arttırır.</a:t>
            </a:r>
            <a:br>
              <a:rPr lang="tr-TR" sz="3800" b="1" dirty="0" smtClean="0">
                <a:solidFill>
                  <a:srgbClr val="00B0F0"/>
                </a:solidFill>
              </a:rPr>
            </a:br>
            <a:r>
              <a:rPr lang="tr-TR" sz="3800" b="1" dirty="0" smtClean="0">
                <a:solidFill>
                  <a:srgbClr val="00B0F0"/>
                </a:solidFill>
              </a:rPr>
              <a:t>*Kilo almayı önler, vücut yağ oranını düşürür.</a:t>
            </a:r>
            <a:br>
              <a:rPr lang="tr-TR" sz="3800" b="1" dirty="0" smtClean="0">
                <a:solidFill>
                  <a:srgbClr val="00B0F0"/>
                </a:solidFill>
              </a:rPr>
            </a:br>
            <a:r>
              <a:rPr lang="tr-TR" sz="3800" b="1" dirty="0" smtClean="0">
                <a:solidFill>
                  <a:srgbClr val="00B0F0"/>
                </a:solidFill>
              </a:rPr>
              <a:t>*Bedensel işlerde geç yorulmayı erken dinlenmeyi sağlar.</a:t>
            </a:r>
            <a:br>
              <a:rPr lang="tr-TR" sz="3800" b="1" dirty="0" smtClean="0">
                <a:solidFill>
                  <a:srgbClr val="00B0F0"/>
                </a:solidFill>
              </a:rPr>
            </a:br>
            <a:r>
              <a:rPr lang="tr-TR" sz="3800" b="1" dirty="0" smtClean="0">
                <a:solidFill>
                  <a:srgbClr val="00B0F0"/>
                </a:solidFill>
              </a:rPr>
              <a:t>*İç salgı bezlerinin düzenli çalışmasını sağlar.</a:t>
            </a:r>
            <a:br>
              <a:rPr lang="tr-TR" sz="3800" b="1" dirty="0" smtClean="0">
                <a:solidFill>
                  <a:srgbClr val="00B0F0"/>
                </a:solidFill>
              </a:rPr>
            </a:br>
            <a:r>
              <a:rPr lang="tr-TR" sz="3800" b="1" dirty="0" smtClean="0">
                <a:solidFill>
                  <a:srgbClr val="00B0F0"/>
                </a:solidFill>
              </a:rPr>
              <a:t>*Vücutta kılcal damar sayısı artar.</a:t>
            </a:r>
            <a:br>
              <a:rPr lang="tr-TR" sz="3800" b="1" dirty="0" smtClean="0">
                <a:solidFill>
                  <a:srgbClr val="00B0F0"/>
                </a:solidFill>
              </a:rPr>
            </a:br>
            <a:r>
              <a:rPr lang="tr-TR" sz="3800" b="1" dirty="0" smtClean="0">
                <a:solidFill>
                  <a:srgbClr val="00B0F0"/>
                </a:solidFill>
              </a:rPr>
              <a:t>*Kalp üzerinde olumlu etkilere yol açar.</a:t>
            </a:r>
            <a:br>
              <a:rPr lang="tr-TR" sz="3800" b="1" dirty="0" smtClean="0">
                <a:solidFill>
                  <a:srgbClr val="00B0F0"/>
                </a:solidFill>
              </a:rPr>
            </a:br>
            <a:r>
              <a:rPr lang="tr-TR" sz="3600" b="1" dirty="0" smtClean="0"/>
              <a:t/>
            </a:r>
            <a:br>
              <a:rPr lang="tr-TR" sz="3600" b="1" dirty="0" smtClean="0"/>
            </a:br>
            <a:endParaRPr lang="tr-TR" sz="3600" b="1" dirty="0"/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3400" y="33528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r-TR" sz="4900" b="1" u="sng" dirty="0" smtClean="0">
                <a:solidFill>
                  <a:srgbClr val="FF0000"/>
                </a:solidFill>
              </a:rPr>
              <a:t>3-Toplumsal Yönden</a:t>
            </a:r>
            <a:r>
              <a:rPr lang="tr-TR" sz="4000" b="1" dirty="0" smtClean="0">
                <a:solidFill>
                  <a:srgbClr val="00B0F0"/>
                </a:solidFill>
              </a:rPr>
              <a:t/>
            </a:r>
            <a:br>
              <a:rPr lang="tr-TR" sz="4000" b="1" dirty="0" smtClean="0">
                <a:solidFill>
                  <a:srgbClr val="00B0F0"/>
                </a:solidFill>
              </a:rPr>
            </a:br>
            <a:r>
              <a:rPr lang="tr-TR" sz="4000" b="1" dirty="0" smtClean="0">
                <a:solidFill>
                  <a:srgbClr val="00B0F0"/>
                </a:solidFill>
              </a:rPr>
              <a:t>*Barış ve ülkeyi savunmak için gerekli vatandaşlık niteliklerini sağlamak.</a:t>
            </a:r>
            <a:br>
              <a:rPr lang="tr-TR" sz="4000" b="1" dirty="0" smtClean="0">
                <a:solidFill>
                  <a:srgbClr val="00B0F0"/>
                </a:solidFill>
              </a:rPr>
            </a:br>
            <a:r>
              <a:rPr lang="tr-TR" sz="4000" b="1" dirty="0" smtClean="0">
                <a:solidFill>
                  <a:srgbClr val="00B0F0"/>
                </a:solidFill>
              </a:rPr>
              <a:t>*Toplumsal sorumluluk geliştirmek.</a:t>
            </a:r>
            <a:br>
              <a:rPr lang="tr-TR" sz="4000" b="1" dirty="0" smtClean="0">
                <a:solidFill>
                  <a:srgbClr val="00B0F0"/>
                </a:solidFill>
              </a:rPr>
            </a:br>
            <a:r>
              <a:rPr lang="tr-TR" sz="4000" b="1" dirty="0" smtClean="0">
                <a:solidFill>
                  <a:srgbClr val="00B0F0"/>
                </a:solidFill>
              </a:rPr>
              <a:t>*Liderlik niteliklerini geliştirmek.</a:t>
            </a:r>
            <a:br>
              <a:rPr lang="tr-TR" sz="4000" b="1" dirty="0" smtClean="0">
                <a:solidFill>
                  <a:srgbClr val="00B0F0"/>
                </a:solidFill>
              </a:rPr>
            </a:br>
            <a:r>
              <a:rPr lang="tr-TR" sz="4000" b="1" dirty="0" smtClean="0">
                <a:solidFill>
                  <a:srgbClr val="00B0F0"/>
                </a:solidFill>
              </a:rPr>
              <a:t>*Yasalara, kurallara, töre ve geleneklere saygıyı geliştirmek.</a:t>
            </a:r>
            <a:br>
              <a:rPr lang="tr-TR" sz="4000" b="1" dirty="0" smtClean="0">
                <a:solidFill>
                  <a:srgbClr val="00B0F0"/>
                </a:solidFill>
              </a:rPr>
            </a:br>
            <a:r>
              <a:rPr lang="tr-TR" sz="4000" b="1" dirty="0" smtClean="0">
                <a:solidFill>
                  <a:srgbClr val="00B0F0"/>
                </a:solidFill>
              </a:rPr>
              <a:t>*Başkalarının hakkına saygılı olmak.</a:t>
            </a:r>
            <a:br>
              <a:rPr lang="tr-TR" sz="4000" b="1" dirty="0" smtClean="0">
                <a:solidFill>
                  <a:srgbClr val="00B0F0"/>
                </a:solidFill>
              </a:rPr>
            </a:br>
            <a:r>
              <a:rPr lang="tr-TR" sz="4000" b="1" dirty="0" smtClean="0">
                <a:solidFill>
                  <a:srgbClr val="00B0F0"/>
                </a:solidFill>
              </a:rPr>
              <a:t>*İşbirliği </a:t>
            </a:r>
            <a:r>
              <a:rPr lang="tr-TR" sz="4000" b="1" dirty="0" err="1" smtClean="0">
                <a:solidFill>
                  <a:srgbClr val="00B0F0"/>
                </a:solidFill>
              </a:rPr>
              <a:t>kollektif</a:t>
            </a:r>
            <a:r>
              <a:rPr lang="tr-TR" sz="4000" b="1" dirty="0" smtClean="0">
                <a:solidFill>
                  <a:srgbClr val="00B0F0"/>
                </a:solidFill>
              </a:rPr>
              <a:t> davranışı geliştirmek.</a:t>
            </a:r>
            <a:br>
              <a:rPr lang="tr-TR" sz="4000" b="1" dirty="0" smtClean="0">
                <a:solidFill>
                  <a:srgbClr val="00B0F0"/>
                </a:solidFill>
              </a:rPr>
            </a:br>
            <a:r>
              <a:rPr lang="tr-TR" sz="4000" b="1" dirty="0" smtClean="0">
                <a:solidFill>
                  <a:srgbClr val="00B0F0"/>
                </a:solidFill>
              </a:rPr>
              <a:t>*Toplumun değer yargılarından saygıyı bilinçlendirmek.</a:t>
            </a:r>
            <a:r>
              <a:rPr lang="tr-TR" sz="4000" b="1" dirty="0" smtClean="0"/>
              <a:t/>
            </a:r>
            <a:br>
              <a:rPr lang="tr-TR" sz="4000" b="1" dirty="0" smtClean="0"/>
            </a:br>
            <a:r>
              <a:rPr lang="tr-TR" b="1" dirty="0"/>
              <a:t>*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219200" y="2514600"/>
            <a:ext cx="7498080" cy="1143000"/>
          </a:xfrm>
        </p:spPr>
        <p:txBody>
          <a:bodyPr>
            <a:normAutofit fontScale="90000"/>
          </a:bodyPr>
          <a:lstStyle/>
          <a:p>
            <a:r>
              <a:rPr lang="tr-TR" b="1" u="sng" dirty="0" smtClean="0">
                <a:solidFill>
                  <a:srgbClr val="FF0000"/>
                </a:solidFill>
              </a:rPr>
              <a:t>4-Ekonomik Yönden</a:t>
            </a:r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>
                <a:solidFill>
                  <a:srgbClr val="00B0F0"/>
                </a:solidFill>
              </a:rPr>
              <a:t>*Yapıcı, yaratıcı ve üretici yetenekleri geliştirmek.</a:t>
            </a:r>
            <a:br>
              <a:rPr lang="tr-TR" b="1" dirty="0" smtClean="0">
                <a:solidFill>
                  <a:srgbClr val="00B0F0"/>
                </a:solidFill>
              </a:rPr>
            </a:br>
            <a:r>
              <a:rPr lang="tr-TR" b="1" dirty="0" smtClean="0">
                <a:solidFill>
                  <a:srgbClr val="00B0F0"/>
                </a:solidFill>
              </a:rPr>
              <a:t>*İş, görev ve meslek sorumluluğu geliştirmek.</a:t>
            </a:r>
            <a:br>
              <a:rPr lang="tr-TR" b="1" dirty="0" smtClean="0">
                <a:solidFill>
                  <a:srgbClr val="00B0F0"/>
                </a:solidFill>
              </a:rPr>
            </a:br>
            <a:r>
              <a:rPr lang="tr-TR" b="1" dirty="0" smtClean="0">
                <a:solidFill>
                  <a:srgbClr val="00B0F0"/>
                </a:solidFill>
              </a:rPr>
              <a:t>*İş ve çalışmalarda verimli ve başarılı olmak.</a:t>
            </a:r>
            <a:br>
              <a:rPr lang="tr-TR" b="1" dirty="0" smtClean="0">
                <a:solidFill>
                  <a:srgbClr val="00B0F0"/>
                </a:solidFill>
              </a:rPr>
            </a:br>
            <a:r>
              <a:rPr lang="tr-TR" b="1" dirty="0" smtClean="0">
                <a:solidFill>
                  <a:srgbClr val="00B0F0"/>
                </a:solidFill>
              </a:rPr>
              <a:t>*Aileye, çevreye ve okula yararlı görev ve sorumluluk yüklemek.</a:t>
            </a:r>
            <a:endParaRPr lang="tr-TR" b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371600" y="2438400"/>
            <a:ext cx="7498080" cy="1143000"/>
          </a:xfrm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/>
            </a:r>
            <a:br>
              <a:rPr lang="tr-TR" dirty="0" smtClean="0">
                <a:solidFill>
                  <a:srgbClr val="FF0000"/>
                </a:solidFill>
              </a:rPr>
            </a:br>
            <a:r>
              <a:rPr lang="tr-TR" dirty="0" smtClean="0">
                <a:solidFill>
                  <a:srgbClr val="FF0000"/>
                </a:solidFill>
              </a:rPr>
              <a:t/>
            </a:r>
            <a:br>
              <a:rPr lang="tr-TR" dirty="0" smtClean="0">
                <a:solidFill>
                  <a:srgbClr val="FF0000"/>
                </a:solidFill>
              </a:rPr>
            </a:br>
            <a:r>
              <a:rPr lang="tr-TR" b="1" u="sng" dirty="0" smtClean="0">
                <a:solidFill>
                  <a:srgbClr val="FF0000"/>
                </a:solidFill>
              </a:rPr>
              <a:t>Beden </a:t>
            </a:r>
            <a:r>
              <a:rPr lang="tr-TR" b="1" u="sng" dirty="0" smtClean="0">
                <a:solidFill>
                  <a:srgbClr val="FF0000"/>
                </a:solidFill>
              </a:rPr>
              <a:t>e</a:t>
            </a:r>
            <a:r>
              <a:rPr lang="tr-TR" b="1" u="sng" dirty="0" smtClean="0">
                <a:solidFill>
                  <a:srgbClr val="FF0000"/>
                </a:solidFill>
              </a:rPr>
              <a:t>ğitimi dersinin amacı:</a:t>
            </a:r>
            <a:r>
              <a:rPr lang="tr-TR" b="1" u="sng" dirty="0" smtClean="0"/>
              <a:t/>
            </a:r>
            <a:br>
              <a:rPr lang="tr-TR" b="1" u="sng" dirty="0" smtClean="0"/>
            </a:br>
            <a:r>
              <a:rPr lang="tr-TR" b="1" dirty="0" smtClean="0">
                <a:solidFill>
                  <a:srgbClr val="00B0F0"/>
                </a:solidFill>
              </a:rPr>
              <a:t>Genel eğitimin ayrılmaz bir parçası olan beden eğitiminin temel amacı; çocukların ve gençlerin, fiziksel etkinlikler, yani hareketler yolu ile eğitimini sağlayarak her öğrencinin hareket kapasitesinin en üst düzeye çıkmasına yardımcı olmaktır.</a:t>
            </a:r>
            <a:br>
              <a:rPr lang="tr-TR" b="1" dirty="0" smtClean="0">
                <a:solidFill>
                  <a:srgbClr val="00B0F0"/>
                </a:solidFill>
              </a:rPr>
            </a:br>
            <a:endParaRPr lang="tr-TR" b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ündönümü">
  <a:themeElements>
    <a:clrScheme name="Gündönümü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Gündönümü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Gündönümü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48</TotalTime>
  <Words>16</Words>
  <Application>Microsoft Office PowerPoint</Application>
  <PresentationFormat>Ekran Gösterisi (4:3)</PresentationFormat>
  <Paragraphs>6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6</vt:i4>
      </vt:variant>
    </vt:vector>
  </HeadingPairs>
  <TitlesOfParts>
    <vt:vector size="7" baseType="lpstr">
      <vt:lpstr>Gündönümü</vt:lpstr>
      <vt:lpstr>Sizce beden eğitimi ve   sporun amaçları nelerdir? </vt:lpstr>
      <vt:lpstr>1-Kişisel Yönden *Bedensel, ruhsal ve toplumsal sağlığın korunması. *Fiziki uygunluk. *Kas iskelet sisteminin uyumu. *İş emniyeti eğitimi. *Dengeli esnek kişilik. *Bedenen eğitilmiş olmak. *Rekreaktif(boş zaman) davranış ve becerileri kazandırmak. *Kültürel estetik zevk ve duyarlılıkları gelişmiş kültürleşmeyi sağlamak.</vt:lpstr>
      <vt:lpstr>2-Fizyolojik Yönden *Daha enerjik bir organizma. *Bedensel ve zihinsel yorgunluklara karşı direnci arttırır. *Kilo almayı önler, vücut yağ oranını düşürür. *Bedensel işlerde geç yorulmayı erken dinlenmeyi sağlar. *İç salgı bezlerinin düzenli çalışmasını sağlar. *Vücutta kılcal damar sayısı artar. *Kalp üzerinde olumlu etkilere yol açar.  </vt:lpstr>
      <vt:lpstr>3-Toplumsal Yönden *Barış ve ülkeyi savunmak için gerekli vatandaşlık niteliklerini sağlamak. *Toplumsal sorumluluk geliştirmek. *Liderlik niteliklerini geliştirmek. *Yasalara, kurallara, töre ve geleneklere saygıyı geliştirmek. *Başkalarının hakkına saygılı olmak. *İşbirliği kollektif davranışı geliştirmek. *Toplumun değer yargılarından saygıyı bilinçlendirmek. * </vt:lpstr>
      <vt:lpstr>4-Ekonomik Yönden *Yapıcı, yaratıcı ve üretici yetenekleri geliştirmek. *İş, görev ve meslek sorumluluğu geliştirmek. *İş ve çalışmalarda verimli ve başarılı olmak. *Aileye, çevreye ve okula yararlı görev ve sorumluluk yüklemek.</vt:lpstr>
      <vt:lpstr>  Beden eğitimi dersinin amacı: Genel eğitimin ayrılmaz bir parçası olan beden eğitiminin temel amacı; çocukların ve gençlerin, fiziksel etkinlikler, yani hareketler yolu ile eğitimini sağlayarak her öğrencinin hareket kapasitesinin en üst düzeye çıkmasına yardımcı olmaktır. </vt:lpstr>
    </vt:vector>
  </TitlesOfParts>
  <Company>Microsoft Corporation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Sizce beden eğitimi ve sporun amaçları nelerdir? </dc:title>
  <dc:creator>alperen</dc:creator>
  <cp:lastModifiedBy>alperen</cp:lastModifiedBy>
  <cp:revision>7</cp:revision>
  <dcterms:created xsi:type="dcterms:W3CDTF">2007-12-05T17:50:16Z</dcterms:created>
  <dcterms:modified xsi:type="dcterms:W3CDTF">2007-12-05T18:38:18Z</dcterms:modified>
</cp:coreProperties>
</file>